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 id="2147483833" r:id="rId5"/>
  </p:sldMasterIdLst>
  <p:notesMasterIdLst>
    <p:notesMasterId r:id="rId36"/>
  </p:notesMasterIdLst>
  <p:sldIdLst>
    <p:sldId id="275" r:id="rId6"/>
    <p:sldId id="257" r:id="rId7"/>
    <p:sldId id="290" r:id="rId8"/>
    <p:sldId id="274" r:id="rId9"/>
    <p:sldId id="266" r:id="rId10"/>
    <p:sldId id="276" r:id="rId11"/>
    <p:sldId id="285" r:id="rId12"/>
    <p:sldId id="258" r:id="rId13"/>
    <p:sldId id="259" r:id="rId14"/>
    <p:sldId id="260" r:id="rId15"/>
    <p:sldId id="261" r:id="rId16"/>
    <p:sldId id="278" r:id="rId17"/>
    <p:sldId id="272" r:id="rId18"/>
    <p:sldId id="273" r:id="rId19"/>
    <p:sldId id="288" r:id="rId20"/>
    <p:sldId id="263" r:id="rId21"/>
    <p:sldId id="264" r:id="rId22"/>
    <p:sldId id="289" r:id="rId23"/>
    <p:sldId id="265" r:id="rId24"/>
    <p:sldId id="286" r:id="rId25"/>
    <p:sldId id="287" r:id="rId26"/>
    <p:sldId id="262" r:id="rId27"/>
    <p:sldId id="277" r:id="rId28"/>
    <p:sldId id="280" r:id="rId29"/>
    <p:sldId id="279" r:id="rId30"/>
    <p:sldId id="284" r:id="rId31"/>
    <p:sldId id="268" r:id="rId32"/>
    <p:sldId id="269" r:id="rId33"/>
    <p:sldId id="267" r:id="rId34"/>
    <p:sldId id="270" r:id="rId35"/>
  </p:sldIdLst>
  <p:sldSz cx="9144000" cy="5143500" type="screen16x9"/>
  <p:notesSz cx="6858000" cy="9144000"/>
  <p:embeddedFontLst>
    <p:embeddedFont>
      <p:font typeface="Calibri" panose="020F0502020204030204" pitchFamily="34" charset="0"/>
      <p:regular r:id="rId37"/>
      <p:bold r:id="rId38"/>
      <p:italic r:id="rId39"/>
      <p:boldItalic r:id="rId40"/>
    </p:embeddedFont>
    <p:embeddedFont>
      <p:font typeface="Calibri Light" panose="020F0302020204030204" pitchFamily="34" charset="0"/>
      <p:regular r:id="rId41"/>
      <p:italic r:id="rId42"/>
    </p:embeddedFont>
    <p:embeddedFont>
      <p:font typeface="Comic Sans MS" panose="030F0702030302020204" pitchFamily="66" charset="0"/>
      <p:regular r:id="rId43"/>
      <p:bold r:id="rId44"/>
      <p:italic r:id="rId45"/>
      <p:boldItalic r:id="rId46"/>
    </p:embeddedFont>
    <p:embeddedFont>
      <p:font typeface="Georgia" panose="02040502050405020303" pitchFamily="18" charset="0"/>
      <p:regular r:id="rId47"/>
      <p:bold r:id="rId48"/>
      <p:italic r:id="rId49"/>
      <p:boldItalic r:id="rId50"/>
    </p:embeddedFont>
    <p:embeddedFont>
      <p:font typeface="Oswald" panose="00000500000000000000" pitchFamily="2" charset="0"/>
      <p:regular r:id="rId51"/>
      <p:bold r:id="rId52"/>
    </p:embeddedFont>
    <p:embeddedFont>
      <p:font typeface="Roboto" panose="02000000000000000000" pitchFamily="2" charset="0"/>
      <p:regular r:id="rId53"/>
      <p:bold r:id="rId54"/>
      <p:italic r:id="rId55"/>
      <p:boldItalic r:id="rId5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03A849-7059-18E7-D626-5321C1E905FD}" v="90" dt="2023-10-06T17:10:40.228"/>
    <p1510:client id="{14DE92AA-AAA5-4FC3-AA2A-D984FCC89928}" v="33" dt="2023-10-06T16:03:00.172"/>
    <p1510:client id="{1EC7DC40-C81E-7914-9496-AC1B53C53AD2}" v="2" dt="2023-10-05T14:46:13.9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3.fntdata"/><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font" Target="fonts/font14.fntdata"/><Relationship Id="rId55" Type="http://schemas.openxmlformats.org/officeDocument/2006/relationships/font" Target="fonts/font19.fntdata"/><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font" Target="fonts/font17.fntdata"/><Relationship Id="rId58" Type="http://schemas.openxmlformats.org/officeDocument/2006/relationships/viewProps" Target="viewProps.xml"/><Relationship Id="rId5" Type="http://schemas.openxmlformats.org/officeDocument/2006/relationships/slideMaster" Target="slideMasters/slideMaster2.xml"/><Relationship Id="rId61" Type="http://schemas.microsoft.com/office/2016/11/relationships/changesInfo" Target="changesInfos/changesInfo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font" Target="fonts/font7.fntdata"/><Relationship Id="rId48" Type="http://schemas.openxmlformats.org/officeDocument/2006/relationships/font" Target="fonts/font12.fntdata"/><Relationship Id="rId56" Type="http://schemas.openxmlformats.org/officeDocument/2006/relationships/font" Target="fonts/font20.fntdata"/><Relationship Id="rId8" Type="http://schemas.openxmlformats.org/officeDocument/2006/relationships/slide" Target="slides/slide3.xml"/><Relationship Id="rId51" Type="http://schemas.openxmlformats.org/officeDocument/2006/relationships/font" Target="fonts/font15.fnt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font" Target="fonts/font2.fntdata"/><Relationship Id="rId46" Type="http://schemas.openxmlformats.org/officeDocument/2006/relationships/font" Target="fonts/font10.fntdata"/><Relationship Id="rId59"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font" Target="fonts/font5.fntdata"/><Relationship Id="rId54" Type="http://schemas.openxmlformats.org/officeDocument/2006/relationships/font" Target="fonts/font18.fntdata"/><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49" Type="http://schemas.openxmlformats.org/officeDocument/2006/relationships/font" Target="fonts/font13.fntdata"/><Relationship Id="rId57"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font" Target="fonts/font8.fntdata"/><Relationship Id="rId52" Type="http://schemas.openxmlformats.org/officeDocument/2006/relationships/font" Target="fonts/font16.fntdata"/><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ietta Deanna" userId="S::dmaiett@schools.nyc.gov::beedba3e-c543-46f6-b2f2-d5124d27f189" providerId="AD" clId="Web-{1EC7DC40-C81E-7914-9496-AC1B53C53AD2}"/>
    <pc:docChg chg="addSld delSld">
      <pc:chgData name="Maietta Deanna" userId="S::dmaiett@schools.nyc.gov::beedba3e-c543-46f6-b2f2-d5124d27f189" providerId="AD" clId="Web-{1EC7DC40-C81E-7914-9496-AC1B53C53AD2}" dt="2023-10-05T14:46:13.901" v="1"/>
      <pc:docMkLst>
        <pc:docMk/>
      </pc:docMkLst>
      <pc:sldChg chg="del">
        <pc:chgData name="Maietta Deanna" userId="S::dmaiett@schools.nyc.gov::beedba3e-c543-46f6-b2f2-d5124d27f189" providerId="AD" clId="Web-{1EC7DC40-C81E-7914-9496-AC1B53C53AD2}" dt="2023-10-05T14:46:08.354" v="0"/>
        <pc:sldMkLst>
          <pc:docMk/>
          <pc:sldMk cId="811276762" sldId="281"/>
        </pc:sldMkLst>
      </pc:sldChg>
      <pc:sldChg chg="new">
        <pc:chgData name="Maietta Deanna" userId="S::dmaiett@schools.nyc.gov::beedba3e-c543-46f6-b2f2-d5124d27f189" providerId="AD" clId="Web-{1EC7DC40-C81E-7914-9496-AC1B53C53AD2}" dt="2023-10-05T14:46:13.901" v="1"/>
        <pc:sldMkLst>
          <pc:docMk/>
          <pc:sldMk cId="3317230014" sldId="285"/>
        </pc:sldMkLst>
      </pc:sldChg>
    </pc:docChg>
  </pc:docChgLst>
  <pc:docChgLst>
    <pc:chgData name="Maietta Deanna" userId="S::dmaiett@schools.nyc.gov::beedba3e-c543-46f6-b2f2-d5124d27f189" providerId="AD" clId="Web-{14DE92AA-AAA5-4FC3-AA2A-D984FCC89928}"/>
    <pc:docChg chg="addSld modSld">
      <pc:chgData name="Maietta Deanna" userId="S::dmaiett@schools.nyc.gov::beedba3e-c543-46f6-b2f2-d5124d27f189" providerId="AD" clId="Web-{14DE92AA-AAA5-4FC3-AA2A-D984FCC89928}" dt="2023-10-06T16:03:00.172" v="29"/>
      <pc:docMkLst>
        <pc:docMk/>
      </pc:docMkLst>
      <pc:sldChg chg="addSp delSp modSp">
        <pc:chgData name="Maietta Deanna" userId="S::dmaiett@schools.nyc.gov::beedba3e-c543-46f6-b2f2-d5124d27f189" providerId="AD" clId="Web-{14DE92AA-AAA5-4FC3-AA2A-D984FCC89928}" dt="2023-10-06T16:01:33.373" v="26" actId="14100"/>
        <pc:sldMkLst>
          <pc:docMk/>
          <pc:sldMk cId="3317230014" sldId="285"/>
        </pc:sldMkLst>
        <pc:picChg chg="add del mod">
          <ac:chgData name="Maietta Deanna" userId="S::dmaiett@schools.nyc.gov::beedba3e-c543-46f6-b2f2-d5124d27f189" providerId="AD" clId="Web-{14DE92AA-AAA5-4FC3-AA2A-D984FCC89928}" dt="2023-10-06T15:59:45.714" v="13"/>
          <ac:picMkLst>
            <pc:docMk/>
            <pc:sldMk cId="3317230014" sldId="285"/>
            <ac:picMk id="2" creationId="{9110435F-3853-840A-E2C7-09193F855095}"/>
          </ac:picMkLst>
        </pc:picChg>
        <pc:picChg chg="add mod modCrop">
          <ac:chgData name="Maietta Deanna" userId="S::dmaiett@schools.nyc.gov::beedba3e-c543-46f6-b2f2-d5124d27f189" providerId="AD" clId="Web-{14DE92AA-AAA5-4FC3-AA2A-D984FCC89928}" dt="2023-10-06T16:01:33.373" v="26" actId="14100"/>
          <ac:picMkLst>
            <pc:docMk/>
            <pc:sldMk cId="3317230014" sldId="285"/>
            <ac:picMk id="3" creationId="{76CF3CE1-5955-587F-66EB-5E7D6BFEB36B}"/>
          </ac:picMkLst>
        </pc:picChg>
      </pc:sldChg>
      <pc:sldChg chg="addSp delSp modSp new">
        <pc:chgData name="Maietta Deanna" userId="S::dmaiett@schools.nyc.gov::beedba3e-c543-46f6-b2f2-d5124d27f189" providerId="AD" clId="Web-{14DE92AA-AAA5-4FC3-AA2A-D984FCC89928}" dt="2023-10-06T16:03:00.172" v="29"/>
        <pc:sldMkLst>
          <pc:docMk/>
          <pc:sldMk cId="3321362475" sldId="286"/>
        </pc:sldMkLst>
        <pc:picChg chg="add del mod">
          <ac:chgData name="Maietta Deanna" userId="S::dmaiett@schools.nyc.gov::beedba3e-c543-46f6-b2f2-d5124d27f189" providerId="AD" clId="Web-{14DE92AA-AAA5-4FC3-AA2A-D984FCC89928}" dt="2023-10-06T16:03:00.172" v="29"/>
          <ac:picMkLst>
            <pc:docMk/>
            <pc:sldMk cId="3321362475" sldId="286"/>
            <ac:picMk id="2" creationId="{E24D60E3-8725-CF76-8DA4-FB6FF49D3EB1}"/>
          </ac:picMkLst>
        </pc:picChg>
      </pc:sldChg>
    </pc:docChg>
  </pc:docChgLst>
  <pc:docChgLst>
    <pc:chgData name="Maietta Deanna" userId="beedba3e-c543-46f6-b2f2-d5124d27f189" providerId="ADAL" clId="{CA9CF9BE-B422-4793-A78D-1B543F37F051}"/>
    <pc:docChg chg="custSel modSld sldOrd">
      <pc:chgData name="Maietta Deanna" userId="beedba3e-c543-46f6-b2f2-d5124d27f189" providerId="ADAL" clId="{CA9CF9BE-B422-4793-A78D-1B543F37F051}" dt="2023-10-04T14:45:47.614" v="32" actId="931"/>
      <pc:docMkLst>
        <pc:docMk/>
      </pc:docMkLst>
      <pc:sldChg chg="ord">
        <pc:chgData name="Maietta Deanna" userId="beedba3e-c543-46f6-b2f2-d5124d27f189" providerId="ADAL" clId="{CA9CF9BE-B422-4793-A78D-1B543F37F051}" dt="2023-10-04T12:43:26.999" v="3"/>
        <pc:sldMkLst>
          <pc:docMk/>
          <pc:sldMk cId="2195705896" sldId="274"/>
        </pc:sldMkLst>
      </pc:sldChg>
      <pc:sldChg chg="ord">
        <pc:chgData name="Maietta Deanna" userId="beedba3e-c543-46f6-b2f2-d5124d27f189" providerId="ADAL" clId="{CA9CF9BE-B422-4793-A78D-1B543F37F051}" dt="2023-10-04T12:43:33.979" v="5"/>
        <pc:sldMkLst>
          <pc:docMk/>
          <pc:sldMk cId="765448005" sldId="276"/>
        </pc:sldMkLst>
      </pc:sldChg>
      <pc:sldChg chg="modSp">
        <pc:chgData name="Maietta Deanna" userId="beedba3e-c543-46f6-b2f2-d5124d27f189" providerId="ADAL" clId="{CA9CF9BE-B422-4793-A78D-1B543F37F051}" dt="2023-10-04T12:43:20.457" v="1" actId="27636"/>
        <pc:sldMkLst>
          <pc:docMk/>
          <pc:sldMk cId="2555556610" sldId="278"/>
        </pc:sldMkLst>
        <pc:spChg chg="mod">
          <ac:chgData name="Maietta Deanna" userId="beedba3e-c543-46f6-b2f2-d5124d27f189" providerId="ADAL" clId="{CA9CF9BE-B422-4793-A78D-1B543F37F051}" dt="2023-10-04T12:43:20.457" v="1" actId="27636"/>
          <ac:spMkLst>
            <pc:docMk/>
            <pc:sldMk cId="2555556610" sldId="278"/>
            <ac:spMk id="2" creationId="{9F65CD54-E7D4-87B9-B408-A9E8A2FA0584}"/>
          </ac:spMkLst>
        </pc:spChg>
      </pc:sldChg>
      <pc:sldChg chg="addSp delSp modSp ord">
        <pc:chgData name="Maietta Deanna" userId="beedba3e-c543-46f6-b2f2-d5124d27f189" providerId="ADAL" clId="{CA9CF9BE-B422-4793-A78D-1B543F37F051}" dt="2023-10-04T14:45:47.614" v="32" actId="931"/>
        <pc:sldMkLst>
          <pc:docMk/>
          <pc:sldMk cId="811276762" sldId="281"/>
        </pc:sldMkLst>
        <pc:spChg chg="del">
          <ac:chgData name="Maietta Deanna" userId="beedba3e-c543-46f6-b2f2-d5124d27f189" providerId="ADAL" clId="{CA9CF9BE-B422-4793-A78D-1B543F37F051}" dt="2023-10-04T14:34:29.913" v="6"/>
          <ac:spMkLst>
            <pc:docMk/>
            <pc:sldMk cId="811276762" sldId="281"/>
            <ac:spMk id="2" creationId="{4B2659A2-4A43-05B1-AF17-DD44BB4551BF}"/>
          </ac:spMkLst>
        </pc:spChg>
        <pc:graphicFrameChg chg="add del mod">
          <ac:chgData name="Maietta Deanna" userId="beedba3e-c543-46f6-b2f2-d5124d27f189" providerId="ADAL" clId="{CA9CF9BE-B422-4793-A78D-1B543F37F051}" dt="2023-10-04T14:45:47.614" v="32" actId="931"/>
          <ac:graphicFrameMkLst>
            <pc:docMk/>
            <pc:sldMk cId="811276762" sldId="281"/>
            <ac:graphicFrameMk id="3" creationId="{951226B0-AA72-40B6-A8C9-83D560518AAC}"/>
          </ac:graphicFrameMkLst>
        </pc:graphicFrameChg>
      </pc:sldChg>
    </pc:docChg>
  </pc:docChgLst>
  <pc:docChgLst>
    <pc:chgData name="Maietta Deanna" userId="S::dmaiett@schools.nyc.gov::beedba3e-c543-46f6-b2f2-d5124d27f189" providerId="AD" clId="Web-{1303A849-7059-18E7-D626-5321C1E905FD}"/>
    <pc:docChg chg="addSld delSld modSld sldOrd">
      <pc:chgData name="Maietta Deanna" userId="S::dmaiett@schools.nyc.gov::beedba3e-c543-46f6-b2f2-d5124d27f189" providerId="AD" clId="Web-{1303A849-7059-18E7-D626-5321C1E905FD}" dt="2023-10-06T17:10:40.228" v="82"/>
      <pc:docMkLst>
        <pc:docMk/>
      </pc:docMkLst>
      <pc:sldChg chg="delSp modSp">
        <pc:chgData name="Maietta Deanna" userId="S::dmaiett@schools.nyc.gov::beedba3e-c543-46f6-b2f2-d5124d27f189" providerId="AD" clId="Web-{1303A849-7059-18E7-D626-5321C1E905FD}" dt="2023-10-06T17:10:40.228" v="82"/>
        <pc:sldMkLst>
          <pc:docMk/>
          <pc:sldMk cId="0" sldId="259"/>
        </pc:sldMkLst>
        <pc:spChg chg="del mod">
          <ac:chgData name="Maietta Deanna" userId="S::dmaiett@schools.nyc.gov::beedba3e-c543-46f6-b2f2-d5124d27f189" providerId="AD" clId="Web-{1303A849-7059-18E7-D626-5321C1E905FD}" dt="2023-10-06T17:10:40.228" v="82"/>
          <ac:spMkLst>
            <pc:docMk/>
            <pc:sldMk cId="0" sldId="259"/>
            <ac:spMk id="76" creationId="{00000000-0000-0000-0000-000000000000}"/>
          </ac:spMkLst>
        </pc:spChg>
      </pc:sldChg>
      <pc:sldChg chg="ord">
        <pc:chgData name="Maietta Deanna" userId="S::dmaiett@schools.nyc.gov::beedba3e-c543-46f6-b2f2-d5124d27f189" providerId="AD" clId="Web-{1303A849-7059-18E7-D626-5321C1E905FD}" dt="2023-10-06T16:26:25.380" v="22"/>
        <pc:sldMkLst>
          <pc:docMk/>
          <pc:sldMk cId="0" sldId="266"/>
        </pc:sldMkLst>
      </pc:sldChg>
      <pc:sldChg chg="addSp modSp ord">
        <pc:chgData name="Maietta Deanna" userId="S::dmaiett@schools.nyc.gov::beedba3e-c543-46f6-b2f2-d5124d27f189" providerId="AD" clId="Web-{1303A849-7059-18E7-D626-5321C1E905FD}" dt="2023-10-06T16:25:37.285" v="15"/>
        <pc:sldMkLst>
          <pc:docMk/>
          <pc:sldMk cId="3321362475" sldId="286"/>
        </pc:sldMkLst>
        <pc:picChg chg="add mod">
          <ac:chgData name="Maietta Deanna" userId="S::dmaiett@schools.nyc.gov::beedba3e-c543-46f6-b2f2-d5124d27f189" providerId="AD" clId="Web-{1303A849-7059-18E7-D626-5321C1E905FD}" dt="2023-10-06T16:24:05.439" v="8" actId="14100"/>
          <ac:picMkLst>
            <pc:docMk/>
            <pc:sldMk cId="3321362475" sldId="286"/>
            <ac:picMk id="2" creationId="{07AE343E-7AC1-31DD-7220-5E1672DED848}"/>
          </ac:picMkLst>
        </pc:picChg>
      </pc:sldChg>
      <pc:sldChg chg="addSp modSp new ord">
        <pc:chgData name="Maietta Deanna" userId="S::dmaiett@schools.nyc.gov::beedba3e-c543-46f6-b2f2-d5124d27f189" providerId="AD" clId="Web-{1303A849-7059-18E7-D626-5321C1E905FD}" dt="2023-10-06T16:26:00.504" v="18"/>
        <pc:sldMkLst>
          <pc:docMk/>
          <pc:sldMk cId="2581813130" sldId="287"/>
        </pc:sldMkLst>
        <pc:picChg chg="add mod">
          <ac:chgData name="Maietta Deanna" userId="S::dmaiett@schools.nyc.gov::beedba3e-c543-46f6-b2f2-d5124d27f189" providerId="AD" clId="Web-{1303A849-7059-18E7-D626-5321C1E905FD}" dt="2023-10-06T16:24:29.096" v="13" actId="14100"/>
          <ac:picMkLst>
            <pc:docMk/>
            <pc:sldMk cId="2581813130" sldId="287"/>
            <ac:picMk id="2" creationId="{F65C799B-CD18-F9C4-2D81-6A03ED8496AB}"/>
          </ac:picMkLst>
        </pc:picChg>
      </pc:sldChg>
      <pc:sldChg chg="addSp modSp new del">
        <pc:chgData name="Maietta Deanna" userId="S::dmaiett@schools.nyc.gov::beedba3e-c543-46f6-b2f2-d5124d27f189" providerId="AD" clId="Web-{1303A849-7059-18E7-D626-5321C1E905FD}" dt="2023-10-06T16:31:35.841" v="51"/>
        <pc:sldMkLst>
          <pc:docMk/>
          <pc:sldMk cId="1260548933" sldId="288"/>
        </pc:sldMkLst>
        <pc:spChg chg="add mod">
          <ac:chgData name="Maietta Deanna" userId="S::dmaiett@schools.nyc.gov::beedba3e-c543-46f6-b2f2-d5124d27f189" providerId="AD" clId="Web-{1303A849-7059-18E7-D626-5321C1E905FD}" dt="2023-10-06T16:29:56.979" v="25"/>
          <ac:spMkLst>
            <pc:docMk/>
            <pc:sldMk cId="1260548933" sldId="288"/>
            <ac:spMk id="2" creationId="{1D362651-C612-B3D7-F0D1-5BC319D9D3C6}"/>
          </ac:spMkLst>
        </pc:spChg>
        <pc:spChg chg="add mod">
          <ac:chgData name="Maietta Deanna" userId="S::dmaiett@schools.nyc.gov::beedba3e-c543-46f6-b2f2-d5124d27f189" providerId="AD" clId="Web-{1303A849-7059-18E7-D626-5321C1E905FD}" dt="2023-10-06T16:30:05.963" v="27"/>
          <ac:spMkLst>
            <pc:docMk/>
            <pc:sldMk cId="1260548933" sldId="288"/>
            <ac:spMk id="3" creationId="{C462A267-1802-DB70-C6F1-DDF115063936}"/>
          </ac:spMkLst>
        </pc:spChg>
        <pc:spChg chg="add mod">
          <ac:chgData name="Maietta Deanna" userId="S::dmaiett@schools.nyc.gov::beedba3e-c543-46f6-b2f2-d5124d27f189" providerId="AD" clId="Web-{1303A849-7059-18E7-D626-5321C1E905FD}" dt="2023-10-06T16:30:13.604" v="29"/>
          <ac:spMkLst>
            <pc:docMk/>
            <pc:sldMk cId="1260548933" sldId="288"/>
            <ac:spMk id="4" creationId="{CAF5EDF3-AE59-EFFD-4348-90CFFBC29E28}"/>
          </ac:spMkLst>
        </pc:spChg>
        <pc:spChg chg="add mod">
          <ac:chgData name="Maietta Deanna" userId="S::dmaiett@schools.nyc.gov::beedba3e-c543-46f6-b2f2-d5124d27f189" providerId="AD" clId="Web-{1303A849-7059-18E7-D626-5321C1E905FD}" dt="2023-10-06T16:30:41.902" v="32" actId="20577"/>
          <ac:spMkLst>
            <pc:docMk/>
            <pc:sldMk cId="1260548933" sldId="288"/>
            <ac:spMk id="5" creationId="{697827AB-3DB9-9206-5740-945F2C80393A}"/>
          </ac:spMkLst>
        </pc:spChg>
      </pc:sldChg>
      <pc:sldChg chg="addSp modSp new">
        <pc:chgData name="Maietta Deanna" userId="S::dmaiett@schools.nyc.gov::beedba3e-c543-46f6-b2f2-d5124d27f189" providerId="AD" clId="Web-{1303A849-7059-18E7-D626-5321C1E905FD}" dt="2023-10-06T16:32:11.966" v="53"/>
        <pc:sldMkLst>
          <pc:docMk/>
          <pc:sldMk cId="1416587839" sldId="288"/>
        </pc:sldMkLst>
        <pc:picChg chg="add mod">
          <ac:chgData name="Maietta Deanna" userId="S::dmaiett@schools.nyc.gov::beedba3e-c543-46f6-b2f2-d5124d27f189" providerId="AD" clId="Web-{1303A849-7059-18E7-D626-5321C1E905FD}" dt="2023-10-06T16:32:11.966" v="53"/>
          <ac:picMkLst>
            <pc:docMk/>
            <pc:sldMk cId="1416587839" sldId="288"/>
            <ac:picMk id="2" creationId="{E415DE0E-8F82-B019-ACA4-3E5E8467FC35}"/>
          </ac:picMkLst>
        </pc:picChg>
      </pc:sldChg>
      <pc:sldChg chg="new del">
        <pc:chgData name="Maietta Deanna" userId="S::dmaiett@schools.nyc.gov::beedba3e-c543-46f6-b2f2-d5124d27f189" providerId="AD" clId="Web-{1303A849-7059-18E7-D626-5321C1E905FD}" dt="2023-10-06T16:31:35.731" v="50"/>
        <pc:sldMkLst>
          <pc:docMk/>
          <pc:sldMk cId="556438452" sldId="289"/>
        </pc:sldMkLst>
      </pc:sldChg>
      <pc:sldChg chg="addSp modSp new ord">
        <pc:chgData name="Maietta Deanna" userId="S::dmaiett@schools.nyc.gov::beedba3e-c543-46f6-b2f2-d5124d27f189" providerId="AD" clId="Web-{1303A849-7059-18E7-D626-5321C1E905FD}" dt="2023-10-06T16:35:40.893" v="73" actId="20577"/>
        <pc:sldMkLst>
          <pc:docMk/>
          <pc:sldMk cId="3639491374" sldId="289"/>
        </pc:sldMkLst>
        <pc:spChg chg="add mod">
          <ac:chgData name="Maietta Deanna" userId="S::dmaiett@schools.nyc.gov::beedba3e-c543-46f6-b2f2-d5124d27f189" providerId="AD" clId="Web-{1303A849-7059-18E7-D626-5321C1E905FD}" dt="2023-10-06T16:33:32.078" v="58"/>
          <ac:spMkLst>
            <pc:docMk/>
            <pc:sldMk cId="3639491374" sldId="289"/>
            <ac:spMk id="2" creationId="{FACB4E72-F669-0653-0129-55FEC54529A5}"/>
          </ac:spMkLst>
        </pc:spChg>
        <pc:spChg chg="add mod">
          <ac:chgData name="Maietta Deanna" userId="S::dmaiett@schools.nyc.gov::beedba3e-c543-46f6-b2f2-d5124d27f189" providerId="AD" clId="Web-{1303A849-7059-18E7-D626-5321C1E905FD}" dt="2023-10-06T16:34:29.892" v="65"/>
          <ac:spMkLst>
            <pc:docMk/>
            <pc:sldMk cId="3639491374" sldId="289"/>
            <ac:spMk id="3" creationId="{7954B2CC-BDD1-5B2A-CDDF-BE8727A9A4F3}"/>
          </ac:spMkLst>
        </pc:spChg>
        <pc:spChg chg="add mod">
          <ac:chgData name="Maietta Deanna" userId="S::dmaiett@schools.nyc.gov::beedba3e-c543-46f6-b2f2-d5124d27f189" providerId="AD" clId="Web-{1303A849-7059-18E7-D626-5321C1E905FD}" dt="2023-10-06T16:34:23.813" v="64"/>
          <ac:spMkLst>
            <pc:docMk/>
            <pc:sldMk cId="3639491374" sldId="289"/>
            <ac:spMk id="4" creationId="{DFA2F0B0-E54C-6ABE-FEB3-F07A1F4B72C1}"/>
          </ac:spMkLst>
        </pc:spChg>
        <pc:spChg chg="add mod">
          <ac:chgData name="Maietta Deanna" userId="S::dmaiett@schools.nyc.gov::beedba3e-c543-46f6-b2f2-d5124d27f189" providerId="AD" clId="Web-{1303A849-7059-18E7-D626-5321C1E905FD}" dt="2023-10-06T16:35:40.893" v="73" actId="20577"/>
          <ac:spMkLst>
            <pc:docMk/>
            <pc:sldMk cId="3639491374" sldId="289"/>
            <ac:spMk id="5" creationId="{39FD8ABB-4A65-5BBE-D93B-3ED9201D217F}"/>
          </ac:spMkLst>
        </pc:spChg>
      </pc:sldChg>
      <pc:sldChg chg="addSp modSp new">
        <pc:chgData name="Maietta Deanna" userId="S::dmaiett@schools.nyc.gov::beedba3e-c543-46f6-b2f2-d5124d27f189" providerId="AD" clId="Web-{1303A849-7059-18E7-D626-5321C1E905FD}" dt="2023-10-06T17:04:57.060" v="80" actId="14100"/>
        <pc:sldMkLst>
          <pc:docMk/>
          <pc:sldMk cId="1557893658" sldId="290"/>
        </pc:sldMkLst>
        <pc:picChg chg="add mod">
          <ac:chgData name="Maietta Deanna" userId="S::dmaiett@schools.nyc.gov::beedba3e-c543-46f6-b2f2-d5124d27f189" providerId="AD" clId="Web-{1303A849-7059-18E7-D626-5321C1E905FD}" dt="2023-10-06T17:04:57.060" v="80" actId="14100"/>
          <ac:picMkLst>
            <pc:docMk/>
            <pc:sldMk cId="1557893658" sldId="290"/>
            <ac:picMk id="2" creationId="{9F7D3B52-EF36-1977-1D91-2402B747E9B5}"/>
          </ac:picMkLst>
        </pc:picChg>
      </pc:sldChg>
      <pc:sldChg chg="new del">
        <pc:chgData name="Maietta Deanna" userId="S::dmaiett@schools.nyc.gov::beedba3e-c543-46f6-b2f2-d5124d27f189" providerId="AD" clId="Web-{1303A849-7059-18E7-D626-5321C1E905FD}" dt="2023-10-06T16:31:28.778" v="49"/>
        <pc:sldMkLst>
          <pc:docMk/>
          <pc:sldMk cId="3772185041" sldId="290"/>
        </pc:sldMkLst>
      </pc:sldChg>
      <pc:sldChg chg="new del">
        <pc:chgData name="Maietta Deanna" userId="S::dmaiett@schools.nyc.gov::beedba3e-c543-46f6-b2f2-d5124d27f189" providerId="AD" clId="Web-{1303A849-7059-18E7-D626-5321C1E905FD}" dt="2023-10-06T16:31:25.497" v="48"/>
        <pc:sldMkLst>
          <pc:docMk/>
          <pc:sldMk cId="2832882973" sldId="291"/>
        </pc:sldMkLst>
      </pc:sldChg>
      <pc:sldChg chg="new del">
        <pc:chgData name="Maietta Deanna" userId="S::dmaiett@schools.nyc.gov::beedba3e-c543-46f6-b2f2-d5124d27f189" providerId="AD" clId="Web-{1303A849-7059-18E7-D626-5321C1E905FD}" dt="2023-10-06T16:31:23.513" v="47"/>
        <pc:sldMkLst>
          <pc:docMk/>
          <pc:sldMk cId="3708897709" sldId="292"/>
        </pc:sldMkLst>
      </pc:sldChg>
      <pc:sldChg chg="new del">
        <pc:chgData name="Maietta Deanna" userId="S::dmaiett@schools.nyc.gov::beedba3e-c543-46f6-b2f2-d5124d27f189" providerId="AD" clId="Web-{1303A849-7059-18E7-D626-5321C1E905FD}" dt="2023-10-06T16:31:15.512" v="46"/>
        <pc:sldMkLst>
          <pc:docMk/>
          <pc:sldMk cId="442009971" sldId="293"/>
        </pc:sldMkLst>
      </pc:sldChg>
      <pc:sldChg chg="new del">
        <pc:chgData name="Maietta Deanna" userId="S::dmaiett@schools.nyc.gov::beedba3e-c543-46f6-b2f2-d5124d27f189" providerId="AD" clId="Web-{1303A849-7059-18E7-D626-5321C1E905FD}" dt="2023-10-06T16:31:14.387" v="45"/>
        <pc:sldMkLst>
          <pc:docMk/>
          <pc:sldMk cId="3451794255" sldId="294"/>
        </pc:sldMkLst>
      </pc:sldChg>
      <pc:sldChg chg="new del">
        <pc:chgData name="Maietta Deanna" userId="S::dmaiett@schools.nyc.gov::beedba3e-c543-46f6-b2f2-d5124d27f189" providerId="AD" clId="Web-{1303A849-7059-18E7-D626-5321C1E905FD}" dt="2023-10-06T16:31:14.278" v="44"/>
        <pc:sldMkLst>
          <pc:docMk/>
          <pc:sldMk cId="3248986384" sldId="295"/>
        </pc:sldMkLst>
      </pc:sldChg>
      <pc:sldChg chg="new del">
        <pc:chgData name="Maietta Deanna" userId="S::dmaiett@schools.nyc.gov::beedba3e-c543-46f6-b2f2-d5124d27f189" providerId="AD" clId="Web-{1303A849-7059-18E7-D626-5321C1E905FD}" dt="2023-10-06T16:31:07.090" v="43"/>
        <pc:sldMkLst>
          <pc:docMk/>
          <pc:sldMk cId="3029538396" sldId="296"/>
        </pc:sldMkLst>
      </pc:sldChg>
      <pc:sldChg chg="new del">
        <pc:chgData name="Maietta Deanna" userId="S::dmaiett@schools.nyc.gov::beedba3e-c543-46f6-b2f2-d5124d27f189" providerId="AD" clId="Web-{1303A849-7059-18E7-D626-5321C1E905FD}" dt="2023-10-06T16:31:04.809" v="42"/>
        <pc:sldMkLst>
          <pc:docMk/>
          <pc:sldMk cId="3250590772" sldId="29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16f29fb5bf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16f29fb5bf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16ed685910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16ed685910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16f29fb5bf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16f29fb5bf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16f29fb5bfb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16f29fb5bfb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16f29fb5bfb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16f29fb5bfb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16f29fb5bfb_1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16f29fb5bfb_1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170c43f7c6c_7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170c43f7c6c_7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170c43f7c6c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170c43f7c6c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170c43f7c6c_17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170c43f7c6c_17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16ed6859106_1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16ed6859106_1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16f29fb5bfb_1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16f29fb5bfb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6ed6859106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6ed6859106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16ed6859106_1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16ed6859106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16f29fb5bfb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16f29fb5bfb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10/6/2023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39835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2897042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10/6/2023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8063134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10/6/2023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1652333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10/6/2023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83453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10/6/2023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254897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3413262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0895068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2516089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0659058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026953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764DE79-268F-4C1A-8933-263129D2AF90}" type="datetimeFigureOut">
              <a:rPr lang="en-US" dirty="0"/>
              <a:t>10/6/2023</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1869763968"/>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hyperlink" Target="https://asklistenlearn.org/materials/10-ways-to-say-no-to-underage-drinking/" TargetMode="External"/><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hyperlink" Target="https://www.justthinktwice.gov/quiz/quiz-vaping-marijuana" TargetMode="External"/><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hyperlink" Target="https://www.healthline.com/health-news/vomiting-illness-linked-marijuana-use" TargetMode="External"/><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11.xml"/><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EFA332-EB60-168F-6597-14E734382234}"/>
              </a:ext>
            </a:extLst>
          </p:cNvPr>
          <p:cNvSpPr txBox="1"/>
          <p:nvPr/>
        </p:nvSpPr>
        <p:spPr>
          <a:xfrm>
            <a:off x="3200400" y="2343150"/>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       </a:t>
            </a:r>
          </a:p>
        </p:txBody>
      </p:sp>
      <p:sp>
        <p:nvSpPr>
          <p:cNvPr id="3" name="TextBox 2">
            <a:extLst>
              <a:ext uri="{FF2B5EF4-FFF2-40B4-BE49-F238E27FC236}">
                <a16:creationId xmlns:a16="http://schemas.microsoft.com/office/drawing/2014/main" id="{C64051EB-2CF9-6BDE-2104-E53627687DDB}"/>
              </a:ext>
            </a:extLst>
          </p:cNvPr>
          <p:cNvSpPr txBox="1"/>
          <p:nvPr/>
        </p:nvSpPr>
        <p:spPr>
          <a:xfrm>
            <a:off x="3200400" y="2343150"/>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
        <p:nvSpPr>
          <p:cNvPr id="4" name="TextBox 3">
            <a:extLst>
              <a:ext uri="{FF2B5EF4-FFF2-40B4-BE49-F238E27FC236}">
                <a16:creationId xmlns:a16="http://schemas.microsoft.com/office/drawing/2014/main" id="{E582BB59-ED55-118C-3A85-05F789A5567F}"/>
              </a:ext>
            </a:extLst>
          </p:cNvPr>
          <p:cNvSpPr txBox="1"/>
          <p:nvPr/>
        </p:nvSpPr>
        <p:spPr>
          <a:xfrm>
            <a:off x="3200400" y="2343150"/>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                </a:t>
            </a:r>
          </a:p>
        </p:txBody>
      </p:sp>
      <p:sp>
        <p:nvSpPr>
          <p:cNvPr id="5" name="TextBox 4">
            <a:extLst>
              <a:ext uri="{FF2B5EF4-FFF2-40B4-BE49-F238E27FC236}">
                <a16:creationId xmlns:a16="http://schemas.microsoft.com/office/drawing/2014/main" id="{A2C772BF-3CB9-B17E-2B1E-AE93CB4D22A1}"/>
              </a:ext>
            </a:extLst>
          </p:cNvPr>
          <p:cNvSpPr txBox="1"/>
          <p:nvPr/>
        </p:nvSpPr>
        <p:spPr>
          <a:xfrm>
            <a:off x="3200400" y="2343150"/>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                                                                     </a:t>
            </a:r>
          </a:p>
        </p:txBody>
      </p:sp>
      <p:pic>
        <p:nvPicPr>
          <p:cNvPr id="7" name="Picture 6" descr="A heart and brain logo&#10;&#10;Description automatically generated">
            <a:extLst>
              <a:ext uri="{FF2B5EF4-FFF2-40B4-BE49-F238E27FC236}">
                <a16:creationId xmlns:a16="http://schemas.microsoft.com/office/drawing/2014/main" id="{A8B012B7-2D0C-7B8D-930B-03D4D8DC388B}"/>
              </a:ext>
            </a:extLst>
          </p:cNvPr>
          <p:cNvPicPr>
            <a:picLocks noChangeAspect="1"/>
          </p:cNvPicPr>
          <p:nvPr/>
        </p:nvPicPr>
        <p:blipFill>
          <a:blip r:embed="rId2"/>
          <a:stretch>
            <a:fillRect/>
          </a:stretch>
        </p:blipFill>
        <p:spPr>
          <a:xfrm>
            <a:off x="64543" y="109751"/>
            <a:ext cx="3982304" cy="4838700"/>
          </a:xfrm>
          <a:prstGeom prst="rect">
            <a:avLst/>
          </a:prstGeom>
        </p:spPr>
      </p:pic>
      <p:sp>
        <p:nvSpPr>
          <p:cNvPr id="8" name="TextBox 7">
            <a:extLst>
              <a:ext uri="{FF2B5EF4-FFF2-40B4-BE49-F238E27FC236}">
                <a16:creationId xmlns:a16="http://schemas.microsoft.com/office/drawing/2014/main" id="{13C5FA19-08AD-7CFC-6CAC-EED531F94047}"/>
              </a:ext>
            </a:extLst>
          </p:cNvPr>
          <p:cNvSpPr txBox="1"/>
          <p:nvPr/>
        </p:nvSpPr>
        <p:spPr>
          <a:xfrm>
            <a:off x="3968089" y="-2558"/>
            <a:ext cx="5293622" cy="57477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solidFill>
                  <a:srgbClr val="444444"/>
                </a:solidFill>
              </a:rPr>
              <a:t>  </a:t>
            </a:r>
            <a:r>
              <a:rPr lang="en-US" sz="2800" b="1">
                <a:latin typeface="Comic Sans MS"/>
              </a:rPr>
              <a:t>THE 2023 THEME</a:t>
            </a:r>
            <a:r>
              <a:rPr lang="en-US" sz="2050" b="1">
                <a:solidFill>
                  <a:srgbClr val="444444"/>
                </a:solidFill>
                <a:latin typeface="Comic Sans MS"/>
              </a:rPr>
              <a:t> The 2023 Red Ribbon Campaign Theme, </a:t>
            </a:r>
            <a:r>
              <a:rPr lang="en-US" sz="2050" b="1">
                <a:solidFill>
                  <a:srgbClr val="FF0000"/>
                </a:solidFill>
                <a:latin typeface="Comic Sans MS"/>
              </a:rPr>
              <a:t>"Be Kind to Your Mind. Live</a:t>
            </a:r>
            <a:r>
              <a:rPr lang="en-US" sz="2050" b="1">
                <a:solidFill>
                  <a:srgbClr val="444444"/>
                </a:solidFill>
                <a:latin typeface="Comic Sans MS"/>
              </a:rPr>
              <a:t> </a:t>
            </a:r>
            <a:r>
              <a:rPr lang="en-US" sz="2050" b="1">
                <a:solidFill>
                  <a:srgbClr val="FF0000"/>
                </a:solidFill>
                <a:latin typeface="Comic Sans MS"/>
              </a:rPr>
              <a:t>Drug Free.™" </a:t>
            </a:r>
            <a:r>
              <a:rPr lang="en-US" sz="2050" b="1">
                <a:solidFill>
                  <a:srgbClr val="444444"/>
                </a:solidFill>
                <a:latin typeface="Comic Sans MS"/>
              </a:rPr>
              <a:t>This year’s theme is a reminder that everyday Americans across the country make significant daily contributions to their communities by being the best they can be because they live Drug-Free!</a:t>
            </a:r>
            <a:r>
              <a:rPr lang="en-US" sz="2800">
                <a:solidFill>
                  <a:srgbClr val="444444"/>
                </a:solidFill>
              </a:rPr>
              <a:t>  </a:t>
            </a:r>
            <a:r>
              <a:rPr lang="en-US" sz="2100" b="1">
                <a:solidFill>
                  <a:srgbClr val="444444"/>
                </a:solidFill>
                <a:latin typeface="Comic Sans MS"/>
              </a:rPr>
              <a:t> Theme, </a:t>
            </a:r>
            <a:r>
              <a:rPr lang="en-US" sz="2100" b="1">
                <a:solidFill>
                  <a:srgbClr val="FF0000"/>
                </a:solidFill>
                <a:latin typeface="Comic Sans MS"/>
              </a:rPr>
              <a:t>"Be Kind to Your Mind. Live</a:t>
            </a:r>
            <a:r>
              <a:rPr lang="en-US" sz="2100" b="1">
                <a:solidFill>
                  <a:srgbClr val="444444"/>
                </a:solidFill>
                <a:latin typeface="Comic Sans MS"/>
              </a:rPr>
              <a:t> </a:t>
            </a:r>
            <a:r>
              <a:rPr lang="en-US" sz="2100" b="1">
                <a:solidFill>
                  <a:srgbClr val="FF0000"/>
                </a:solidFill>
                <a:latin typeface="Comic Sans MS"/>
              </a:rPr>
              <a:t>Drug Free.™" </a:t>
            </a:r>
            <a:r>
              <a:rPr lang="en-US" sz="2100" b="1">
                <a:solidFill>
                  <a:srgbClr val="444444"/>
                </a:solidFill>
                <a:latin typeface="Comic Sans MS"/>
              </a:rPr>
              <a:t>This year’s theme is a reminder that everyday Americans across the country make significant daily contributions to their communities by being the best they can be because they live Drug-Free!</a:t>
            </a:r>
            <a:endParaRPr lang="en-US"/>
          </a:p>
          <a:p>
            <a:br>
              <a:rPr lang="en-US"/>
            </a:br>
            <a:r>
              <a:rPr lang="en-US" sz="2800">
                <a:solidFill>
                  <a:srgbClr val="444444"/>
                </a:solidFill>
              </a:rPr>
              <a:t> </a:t>
            </a:r>
            <a:endParaRPr lang="en-US" sz="2800" b="1">
              <a:latin typeface="Comic Sans MS"/>
            </a:endParaRPr>
          </a:p>
        </p:txBody>
      </p:sp>
    </p:spTree>
    <p:extLst>
      <p:ext uri="{BB962C8B-B14F-4D97-AF65-F5344CB8AC3E}">
        <p14:creationId xmlns:p14="http://schemas.microsoft.com/office/powerpoint/2010/main" val="2617816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234775" y="152400"/>
            <a:ext cx="3197649" cy="4838699"/>
          </a:xfrm>
          <a:prstGeom prst="rect">
            <a:avLst/>
          </a:prstGeom>
          <a:noFill/>
          <a:ln>
            <a:noFill/>
          </a:ln>
        </p:spPr>
      </p:pic>
      <p:sp>
        <p:nvSpPr>
          <p:cNvPr id="62" name="Google Shape;62;p14"/>
          <p:cNvSpPr txBox="1"/>
          <p:nvPr/>
        </p:nvSpPr>
        <p:spPr>
          <a:xfrm>
            <a:off x="3501075" y="425625"/>
            <a:ext cx="8347800" cy="4380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dk2"/>
                </a:solidFill>
                <a:highlight>
                  <a:schemeClr val="lt1"/>
                </a:highlight>
              </a:rPr>
              <a:t>Mrs. Maietta  Room 355</a:t>
            </a:r>
            <a:endParaRPr sz="1800" b="1">
              <a:solidFill>
                <a:schemeClr val="dk2"/>
              </a:solidFill>
              <a:highlight>
                <a:schemeClr val="lt1"/>
              </a:highlight>
            </a:endParaRPr>
          </a:p>
          <a:p>
            <a:pPr marL="0" lvl="0" indent="0" algn="l" rtl="0">
              <a:spcBef>
                <a:spcPts val="0"/>
              </a:spcBef>
              <a:spcAft>
                <a:spcPts val="0"/>
              </a:spcAft>
              <a:buNone/>
            </a:pPr>
            <a:r>
              <a:rPr lang="en" sz="1800" b="1">
                <a:solidFill>
                  <a:schemeClr val="dk2"/>
                </a:solidFill>
                <a:highlight>
                  <a:schemeClr val="lt1"/>
                </a:highlight>
              </a:rPr>
              <a:t> SAPIS </a:t>
            </a:r>
            <a:endParaRPr sz="1800" b="1">
              <a:solidFill>
                <a:schemeClr val="dk2"/>
              </a:solidFill>
              <a:highlight>
                <a:schemeClr val="lt1"/>
              </a:highlight>
            </a:endParaRPr>
          </a:p>
          <a:p>
            <a:pPr marL="0" lvl="0" indent="0" algn="l" rtl="0">
              <a:spcBef>
                <a:spcPts val="0"/>
              </a:spcBef>
              <a:spcAft>
                <a:spcPts val="0"/>
              </a:spcAft>
              <a:buNone/>
            </a:pPr>
            <a:r>
              <a:rPr lang="en" sz="1700" b="1">
                <a:solidFill>
                  <a:schemeClr val="dk2"/>
                </a:solidFill>
                <a:highlight>
                  <a:schemeClr val="lt1"/>
                </a:highlight>
              </a:rPr>
              <a:t>Substance Abuse Prevention Intervention Specialist</a:t>
            </a:r>
            <a:endParaRPr sz="1700" b="1">
              <a:solidFill>
                <a:schemeClr val="dk2"/>
              </a:solidFill>
              <a:highlight>
                <a:schemeClr val="lt1"/>
              </a:highlight>
            </a:endParaRPr>
          </a:p>
          <a:p>
            <a:pPr marL="0" lvl="0" indent="0" algn="l" rtl="0">
              <a:spcBef>
                <a:spcPts val="0"/>
              </a:spcBef>
              <a:spcAft>
                <a:spcPts val="0"/>
              </a:spcAft>
              <a:buNone/>
            </a:pPr>
            <a:r>
              <a:rPr lang="en" sz="1800" b="1">
                <a:solidFill>
                  <a:schemeClr val="dk2"/>
                </a:solidFill>
                <a:highlight>
                  <a:schemeClr val="lt1"/>
                </a:highlight>
              </a:rPr>
              <a:t>                         </a:t>
            </a:r>
            <a:endParaRPr sz="1800" b="1">
              <a:solidFill>
                <a:schemeClr val="dk2"/>
              </a:solidFill>
              <a:highlight>
                <a:schemeClr val="lt1"/>
              </a:highlight>
            </a:endParaRPr>
          </a:p>
        </p:txBody>
      </p:sp>
      <p:pic>
        <p:nvPicPr>
          <p:cNvPr id="63" name="Google Shape;63;p14"/>
          <p:cNvPicPr preferRelativeResize="0"/>
          <p:nvPr/>
        </p:nvPicPr>
        <p:blipFill>
          <a:blip r:embed="rId4">
            <a:alphaModFix/>
          </a:blip>
          <a:stretch>
            <a:fillRect/>
          </a:stretch>
        </p:blipFill>
        <p:spPr>
          <a:xfrm>
            <a:off x="3531024" y="3316950"/>
            <a:ext cx="2220250" cy="1674150"/>
          </a:xfrm>
          <a:prstGeom prst="rect">
            <a:avLst/>
          </a:prstGeom>
          <a:noFill/>
          <a:ln>
            <a:noFill/>
          </a:ln>
        </p:spPr>
      </p:pic>
      <p:pic>
        <p:nvPicPr>
          <p:cNvPr id="64" name="Google Shape;64;p14"/>
          <p:cNvPicPr preferRelativeResize="0"/>
          <p:nvPr/>
        </p:nvPicPr>
        <p:blipFill>
          <a:blip r:embed="rId5">
            <a:alphaModFix/>
          </a:blip>
          <a:stretch>
            <a:fillRect/>
          </a:stretch>
        </p:blipFill>
        <p:spPr>
          <a:xfrm>
            <a:off x="3501075" y="2014625"/>
            <a:ext cx="2323925" cy="1136750"/>
          </a:xfrm>
          <a:prstGeom prst="rect">
            <a:avLst/>
          </a:prstGeom>
          <a:noFill/>
          <a:ln>
            <a:noFill/>
          </a:ln>
        </p:spPr>
      </p:pic>
      <p:pic>
        <p:nvPicPr>
          <p:cNvPr id="65" name="Google Shape;65;p14"/>
          <p:cNvPicPr preferRelativeResize="0"/>
          <p:nvPr/>
        </p:nvPicPr>
        <p:blipFill>
          <a:blip r:embed="rId6">
            <a:alphaModFix/>
          </a:blip>
          <a:stretch>
            <a:fillRect/>
          </a:stretch>
        </p:blipFill>
        <p:spPr>
          <a:xfrm>
            <a:off x="5825000" y="2183450"/>
            <a:ext cx="3243750" cy="28076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in a suit and tie&#10;&#10;Description automatically generated">
            <a:extLst>
              <a:ext uri="{FF2B5EF4-FFF2-40B4-BE49-F238E27FC236}">
                <a16:creationId xmlns:a16="http://schemas.microsoft.com/office/drawing/2014/main" id="{9F7D3B52-EF36-1977-1D91-2402B747E9B5}"/>
              </a:ext>
            </a:extLst>
          </p:cNvPr>
          <p:cNvPicPr>
            <a:picLocks noChangeAspect="1"/>
          </p:cNvPicPr>
          <p:nvPr/>
        </p:nvPicPr>
        <p:blipFill>
          <a:blip r:embed="rId2"/>
          <a:stretch>
            <a:fillRect/>
          </a:stretch>
        </p:blipFill>
        <p:spPr>
          <a:xfrm>
            <a:off x="1441939" y="-126054"/>
            <a:ext cx="5424853" cy="5271050"/>
          </a:xfrm>
          <a:prstGeom prst="rect">
            <a:avLst/>
          </a:prstGeom>
        </p:spPr>
      </p:pic>
    </p:spTree>
    <p:extLst>
      <p:ext uri="{BB962C8B-B14F-4D97-AF65-F5344CB8AC3E}">
        <p14:creationId xmlns:p14="http://schemas.microsoft.com/office/powerpoint/2010/main" val="1557893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up of a bookmark&#10;&#10;Description automatically generated">
            <a:extLst>
              <a:ext uri="{FF2B5EF4-FFF2-40B4-BE49-F238E27FC236}">
                <a16:creationId xmlns:a16="http://schemas.microsoft.com/office/drawing/2014/main" id="{BA641B42-0DF6-83CB-BCFE-3E064B883444}"/>
              </a:ext>
            </a:extLst>
          </p:cNvPr>
          <p:cNvPicPr>
            <a:picLocks noChangeAspect="1"/>
          </p:cNvPicPr>
          <p:nvPr/>
        </p:nvPicPr>
        <p:blipFill>
          <a:blip r:embed="rId2"/>
          <a:stretch>
            <a:fillRect/>
          </a:stretch>
        </p:blipFill>
        <p:spPr>
          <a:xfrm>
            <a:off x="496438" y="-1055"/>
            <a:ext cx="8159653" cy="4966484"/>
          </a:xfrm>
          <a:prstGeom prst="rect">
            <a:avLst/>
          </a:prstGeom>
        </p:spPr>
      </p:pic>
    </p:spTree>
    <p:extLst>
      <p:ext uri="{BB962C8B-B14F-4D97-AF65-F5344CB8AC3E}">
        <p14:creationId xmlns:p14="http://schemas.microsoft.com/office/powerpoint/2010/main" val="2195705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3"/>
          <p:cNvPicPr preferRelativeResize="0"/>
          <p:nvPr/>
        </p:nvPicPr>
        <p:blipFill>
          <a:blip r:embed="rId3">
            <a:alphaModFix/>
          </a:blip>
          <a:stretch>
            <a:fillRect/>
          </a:stretch>
        </p:blipFill>
        <p:spPr>
          <a:xfrm>
            <a:off x="152400" y="152400"/>
            <a:ext cx="4620999" cy="4838702"/>
          </a:xfrm>
          <a:prstGeom prst="rect">
            <a:avLst/>
          </a:prstGeom>
          <a:noFill/>
          <a:ln>
            <a:noFill/>
          </a:ln>
        </p:spPr>
      </p:pic>
      <p:sp>
        <p:nvSpPr>
          <p:cNvPr id="115" name="Google Shape;115;p23"/>
          <p:cNvSpPr txBox="1"/>
          <p:nvPr/>
        </p:nvSpPr>
        <p:spPr>
          <a:xfrm>
            <a:off x="4509050" y="152400"/>
            <a:ext cx="4214400" cy="396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b="1">
                <a:solidFill>
                  <a:srgbClr val="FF0000"/>
                </a:solidFill>
                <a:latin typeface="Comic Sans MS"/>
                <a:ea typeface="Comic Sans MS"/>
                <a:cs typeface="Comic Sans MS"/>
                <a:sym typeface="Comic Sans MS"/>
              </a:rPr>
              <a:t>Sign the Pledge with  your child…..   </a:t>
            </a:r>
            <a:endParaRPr sz="2500" b="1">
              <a:solidFill>
                <a:srgbClr val="FF0000"/>
              </a:solidFill>
              <a:latin typeface="Comic Sans MS"/>
              <a:ea typeface="Comic Sans MS"/>
              <a:cs typeface="Comic Sans MS"/>
              <a:sym typeface="Comic Sans MS"/>
            </a:endParaRPr>
          </a:p>
        </p:txBody>
      </p:sp>
      <p:pic>
        <p:nvPicPr>
          <p:cNvPr id="116" name="Google Shape;116;p23"/>
          <p:cNvPicPr preferRelativeResize="0"/>
          <p:nvPr/>
        </p:nvPicPr>
        <p:blipFill>
          <a:blip r:embed="rId4">
            <a:alphaModFix/>
          </a:blip>
          <a:stretch>
            <a:fillRect/>
          </a:stretch>
        </p:blipFill>
        <p:spPr>
          <a:xfrm>
            <a:off x="5000000" y="1299075"/>
            <a:ext cx="3978850" cy="29154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red ribbon week certificate&#10;&#10;Description automatically generated">
            <a:extLst>
              <a:ext uri="{FF2B5EF4-FFF2-40B4-BE49-F238E27FC236}">
                <a16:creationId xmlns:a16="http://schemas.microsoft.com/office/drawing/2014/main" id="{2CAD6F6E-2565-4D94-9BC0-F27452537C2A}"/>
              </a:ext>
            </a:extLst>
          </p:cNvPr>
          <p:cNvPicPr>
            <a:picLocks noChangeAspect="1"/>
          </p:cNvPicPr>
          <p:nvPr/>
        </p:nvPicPr>
        <p:blipFill>
          <a:blip r:embed="rId2"/>
          <a:stretch>
            <a:fillRect/>
          </a:stretch>
        </p:blipFill>
        <p:spPr>
          <a:xfrm>
            <a:off x="377021" y="178957"/>
            <a:ext cx="8577615" cy="4964712"/>
          </a:xfrm>
          <a:prstGeom prst="rect">
            <a:avLst/>
          </a:prstGeom>
        </p:spPr>
      </p:pic>
    </p:spTree>
    <p:extLst>
      <p:ext uri="{BB962C8B-B14F-4D97-AF65-F5344CB8AC3E}">
        <p14:creationId xmlns:p14="http://schemas.microsoft.com/office/powerpoint/2010/main" val="765448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red and black paper with black text&#10;&#10;Description automatically generated">
            <a:extLst>
              <a:ext uri="{FF2B5EF4-FFF2-40B4-BE49-F238E27FC236}">
                <a16:creationId xmlns:a16="http://schemas.microsoft.com/office/drawing/2014/main" id="{76CF3CE1-5955-587F-66EB-5E7D6BFEB36B}"/>
              </a:ext>
            </a:extLst>
          </p:cNvPr>
          <p:cNvPicPr>
            <a:picLocks noChangeAspect="1"/>
          </p:cNvPicPr>
          <p:nvPr/>
        </p:nvPicPr>
        <p:blipFill rotWithShape="1">
          <a:blip r:embed="rId2"/>
          <a:srcRect l="641" t="995" r="-1923" b="52239"/>
          <a:stretch/>
        </p:blipFill>
        <p:spPr>
          <a:xfrm>
            <a:off x="351693" y="257860"/>
            <a:ext cx="8387862" cy="44503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3317230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5"/>
          <p:cNvSpPr txBox="1"/>
          <p:nvPr/>
        </p:nvSpPr>
        <p:spPr>
          <a:xfrm>
            <a:off x="0" y="0"/>
            <a:ext cx="9010800" cy="4870800"/>
          </a:xfrm>
          <a:prstGeom prst="rect">
            <a:avLst/>
          </a:prstGeom>
          <a:noFill/>
          <a:ln>
            <a:noFill/>
          </a:ln>
        </p:spPr>
        <p:txBody>
          <a:bodyPr spcFirstLastPara="1" wrap="square" lIns="91425" tIns="91425" rIns="91425" bIns="91425" anchor="t" anchorCtr="0">
            <a:noAutofit/>
          </a:bodyPr>
          <a:lstStyle/>
          <a:p>
            <a:pPr marL="0" lvl="0" indent="0" algn="l" rtl="0">
              <a:lnSpc>
                <a:spcPct val="144827"/>
              </a:lnSpc>
              <a:spcBef>
                <a:spcPts val="0"/>
              </a:spcBef>
              <a:spcAft>
                <a:spcPts val="0"/>
              </a:spcAft>
              <a:buNone/>
            </a:pPr>
            <a:r>
              <a:rPr lang="en" sz="1450" b="1">
                <a:solidFill>
                  <a:srgbClr val="464646"/>
                </a:solidFill>
                <a:highlight>
                  <a:srgbClr val="FFFFFF"/>
                </a:highlight>
              </a:rPr>
              <a:t>As a parent, you are the biggest influence in your child’s life and having open, honest conversations is one of the most powerful ways to connect with your kids and help them develop into healthy adults. When addressing some more challenging topics – like nicotine, alcohol or drugs – it’s not about having a one-time “drug talk,” but rather tackling the subject through more frequent, organic conversations that evolve as your child gets older. Some things to keep in mind:</a:t>
            </a:r>
            <a:endParaRPr sz="1450" b="1">
              <a:solidFill>
                <a:srgbClr val="464646"/>
              </a:solidFill>
              <a:highlight>
                <a:srgbClr val="FFFFFF"/>
              </a:highlight>
            </a:endParaRPr>
          </a:p>
          <a:p>
            <a:pPr marL="457200" lvl="0" indent="-320675" algn="l" rtl="0">
              <a:lnSpc>
                <a:spcPct val="200000"/>
              </a:lnSpc>
              <a:spcBef>
                <a:spcPts val="1900"/>
              </a:spcBef>
              <a:spcAft>
                <a:spcPts val="0"/>
              </a:spcAft>
              <a:buClr>
                <a:srgbClr val="464646"/>
              </a:buClr>
              <a:buSzPts val="1450"/>
              <a:buFont typeface="Arial"/>
              <a:buChar char="●"/>
            </a:pPr>
            <a:r>
              <a:rPr lang="en" sz="1450" b="1">
                <a:solidFill>
                  <a:srgbClr val="464646"/>
                </a:solidFill>
                <a:highlight>
                  <a:srgbClr val="FFFFFF"/>
                </a:highlight>
              </a:rPr>
              <a:t>Keep lines of communication open and make sure you come from a place of love and compassion – even when you’re having tough conversations.</a:t>
            </a:r>
            <a:endParaRPr sz="1450" b="1">
              <a:solidFill>
                <a:srgbClr val="464646"/>
              </a:solidFill>
              <a:highlight>
                <a:srgbClr val="FFFFFF"/>
              </a:highlight>
            </a:endParaRPr>
          </a:p>
          <a:p>
            <a:pPr marL="457200" lvl="0" indent="-320675" algn="l" rtl="0">
              <a:lnSpc>
                <a:spcPct val="200000"/>
              </a:lnSpc>
              <a:spcBef>
                <a:spcPts val="0"/>
              </a:spcBef>
              <a:spcAft>
                <a:spcPts val="0"/>
              </a:spcAft>
              <a:buClr>
                <a:srgbClr val="464646"/>
              </a:buClr>
              <a:buSzPts val="1450"/>
              <a:buFont typeface="Arial"/>
              <a:buChar char="●"/>
            </a:pPr>
            <a:r>
              <a:rPr lang="en" sz="1450" b="1">
                <a:solidFill>
                  <a:srgbClr val="464646"/>
                </a:solidFill>
                <a:highlight>
                  <a:srgbClr val="FFFFFF"/>
                </a:highlight>
              </a:rPr>
              <a:t>Balance any consequences with positive encouragement.</a:t>
            </a:r>
            <a:endParaRPr sz="1450" b="1">
              <a:solidFill>
                <a:srgbClr val="464646"/>
              </a:solidFill>
              <a:highlight>
                <a:srgbClr val="FFFFFF"/>
              </a:highlight>
            </a:endParaRPr>
          </a:p>
          <a:p>
            <a:pPr marL="457200" lvl="0" indent="-320675" algn="l" rtl="0">
              <a:lnSpc>
                <a:spcPct val="200000"/>
              </a:lnSpc>
              <a:spcBef>
                <a:spcPts val="0"/>
              </a:spcBef>
              <a:spcAft>
                <a:spcPts val="0"/>
              </a:spcAft>
              <a:buClr>
                <a:srgbClr val="464646"/>
              </a:buClr>
              <a:buSzPts val="1450"/>
              <a:buFont typeface="Arial"/>
              <a:buChar char="●"/>
            </a:pPr>
            <a:r>
              <a:rPr lang="en" sz="1450" b="1">
                <a:solidFill>
                  <a:srgbClr val="464646"/>
                </a:solidFill>
                <a:highlight>
                  <a:srgbClr val="FFFFFF"/>
                </a:highlight>
              </a:rPr>
              <a:t>Frequent touch points and teachable moments come up all the time — use these as natural opportunities to discuss substance use.</a:t>
            </a:r>
            <a:endParaRPr sz="1450" b="1">
              <a:solidFill>
                <a:srgbClr val="464646"/>
              </a:solidFill>
              <a:highlight>
                <a:srgbClr val="FFFFFF"/>
              </a:high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6"/>
          <p:cNvSpPr txBox="1"/>
          <p:nvPr/>
        </p:nvSpPr>
        <p:spPr>
          <a:xfrm>
            <a:off x="48700" y="0"/>
            <a:ext cx="9868200" cy="3828300"/>
          </a:xfrm>
          <a:prstGeom prst="rect">
            <a:avLst/>
          </a:prstGeom>
          <a:noFill/>
          <a:ln>
            <a:noFill/>
          </a:ln>
        </p:spPr>
        <p:txBody>
          <a:bodyPr spcFirstLastPara="1" wrap="square" lIns="91425" tIns="91425" rIns="91425" bIns="91425" anchor="t" anchorCtr="0">
            <a:noAutofit/>
          </a:bodyPr>
          <a:lstStyle/>
          <a:p>
            <a:pPr marL="1143000" marR="1143000" lvl="0" indent="0" algn="l" rtl="0">
              <a:lnSpc>
                <a:spcPct val="145833"/>
              </a:lnSpc>
              <a:spcBef>
                <a:spcPts val="6800"/>
              </a:spcBef>
              <a:spcAft>
                <a:spcPts val="0"/>
              </a:spcAft>
              <a:buNone/>
            </a:pPr>
            <a:r>
              <a:rPr lang="en" sz="2650">
                <a:solidFill>
                  <a:srgbClr val="882786"/>
                </a:solidFill>
                <a:highlight>
                  <a:srgbClr val="FFFFFF"/>
                </a:highlight>
              </a:rPr>
              <a:t>Preteen (9-12 years old)</a:t>
            </a:r>
            <a:endParaRPr sz="2650">
              <a:solidFill>
                <a:srgbClr val="882786"/>
              </a:solidFill>
              <a:highlight>
                <a:srgbClr val="FFFFFF"/>
              </a:highlight>
            </a:endParaRPr>
          </a:p>
          <a:p>
            <a:pPr marL="1143000" marR="1143000" lvl="0" indent="0" algn="l" rtl="0">
              <a:lnSpc>
                <a:spcPct val="115000"/>
              </a:lnSpc>
              <a:spcBef>
                <a:spcPts val="1100"/>
              </a:spcBef>
              <a:spcAft>
                <a:spcPts val="0"/>
              </a:spcAft>
              <a:buNone/>
            </a:pPr>
            <a:r>
              <a:rPr lang="en" sz="1200">
                <a:solidFill>
                  <a:srgbClr val="212529"/>
                </a:solidFill>
                <a:highlight>
                  <a:srgbClr val="FFFFFF"/>
                </a:highlight>
                <a:latin typeface="Roboto"/>
                <a:ea typeface="Roboto"/>
                <a:cs typeface="Roboto"/>
                <a:sym typeface="Roboto"/>
              </a:rPr>
              <a:t> </a:t>
            </a:r>
            <a:endParaRPr sz="1200">
              <a:solidFill>
                <a:srgbClr val="212529"/>
              </a:solidFill>
              <a:highlight>
                <a:srgbClr val="FFFFFF"/>
              </a:highlight>
              <a:latin typeface="Roboto"/>
              <a:ea typeface="Roboto"/>
              <a:cs typeface="Roboto"/>
              <a:sym typeface="Roboto"/>
            </a:endParaRPr>
          </a:p>
          <a:p>
            <a:pPr marL="1143000" marR="1143000" lvl="0" indent="0" algn="l" rtl="0">
              <a:lnSpc>
                <a:spcPct val="144827"/>
              </a:lnSpc>
              <a:spcBef>
                <a:spcPts val="0"/>
              </a:spcBef>
              <a:spcAft>
                <a:spcPts val="1900"/>
              </a:spcAft>
              <a:buNone/>
            </a:pPr>
            <a:r>
              <a:rPr lang="en" sz="1750" b="1">
                <a:solidFill>
                  <a:srgbClr val="464646"/>
                </a:solidFill>
                <a:highlight>
                  <a:srgbClr val="FFFFFF"/>
                </a:highlight>
              </a:rPr>
              <a:t>Preteens who are trying to figure out their place in the world tend to give their friends’ opinions a great deal of power. At the same time, they’re also beginning to question their parents’ views and rules. This shift is natural, healthy and part of a normal process of maturity and identity development. The following are some age-appropriate scenarios to help your preteen understand how to stay healthy and avoid risks related to substance use.</a:t>
            </a:r>
            <a:endParaRPr sz="1750" b="1">
              <a:solidFill>
                <a:srgbClr val="464646"/>
              </a:solidFill>
              <a:highlight>
                <a:srgbClr val="FFFFFF"/>
              </a:high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7"/>
          <p:cNvSpPr txBox="1"/>
          <p:nvPr/>
        </p:nvSpPr>
        <p:spPr>
          <a:xfrm>
            <a:off x="-818275" y="-146125"/>
            <a:ext cx="10754700" cy="6281700"/>
          </a:xfrm>
          <a:prstGeom prst="rect">
            <a:avLst/>
          </a:prstGeom>
          <a:noFill/>
          <a:ln>
            <a:noFill/>
          </a:ln>
        </p:spPr>
        <p:txBody>
          <a:bodyPr spcFirstLastPara="1" wrap="square" lIns="91425" tIns="91425" rIns="91425" bIns="91425" anchor="t" anchorCtr="0">
            <a:spAutoFit/>
          </a:bodyPr>
          <a:lstStyle/>
          <a:p>
            <a:pPr marL="1143000" marR="1143000" lvl="0" indent="0" algn="l" rtl="0">
              <a:lnSpc>
                <a:spcPct val="160714"/>
              </a:lnSpc>
              <a:spcBef>
                <a:spcPts val="0"/>
              </a:spcBef>
              <a:spcAft>
                <a:spcPts val="0"/>
              </a:spcAft>
              <a:buNone/>
            </a:pPr>
            <a:r>
              <a:rPr lang="en" sz="1500">
                <a:solidFill>
                  <a:srgbClr val="882786"/>
                </a:solidFill>
                <a:highlight>
                  <a:srgbClr val="FFFFFF"/>
                </a:highlight>
              </a:rPr>
              <a:t>Prevention tips for preteens:             </a:t>
            </a:r>
            <a:r>
              <a:rPr lang="en" sz="1500">
                <a:solidFill>
                  <a:srgbClr val="0000FF"/>
                </a:solidFill>
                <a:highlight>
                  <a:srgbClr val="FFFFFF"/>
                </a:highlight>
              </a:rPr>
              <a:t>https://drugfree.org/article/prevention-tips-for-every-age/ </a:t>
            </a:r>
            <a:r>
              <a:rPr lang="en" sz="1500">
                <a:solidFill>
                  <a:srgbClr val="882786"/>
                </a:solidFill>
                <a:highlight>
                  <a:srgbClr val="FFFFFF"/>
                </a:highlight>
              </a:rPr>
              <a:t>           </a:t>
            </a:r>
            <a:endParaRPr sz="1500">
              <a:solidFill>
                <a:srgbClr val="882786"/>
              </a:solidFill>
              <a:highlight>
                <a:srgbClr val="FFFFFF"/>
              </a:highlight>
            </a:endParaRPr>
          </a:p>
          <a:p>
            <a:pPr marL="1600200" marR="1143000" lvl="0" indent="-307975" algn="l" rtl="0">
              <a:lnSpc>
                <a:spcPct val="200000"/>
              </a:lnSpc>
              <a:spcBef>
                <a:spcPts val="1100"/>
              </a:spcBef>
              <a:spcAft>
                <a:spcPts val="0"/>
              </a:spcAft>
              <a:buClr>
                <a:srgbClr val="464646"/>
              </a:buClr>
              <a:buSzPts val="1250"/>
              <a:buFont typeface="Arial"/>
              <a:buChar char="●"/>
            </a:pPr>
            <a:r>
              <a:rPr lang="en" sz="1250" b="1">
                <a:solidFill>
                  <a:srgbClr val="464646"/>
                </a:solidFill>
                <a:highlight>
                  <a:srgbClr val="FFFFFF"/>
                </a:highlight>
              </a:rPr>
              <a:t>Make sure your child knows your rules — and that you’ll enforce the consequences if rules are broken. Kids are less likely to use nicotine, alcohol and other substances if their parents have established a pattern of setting clear rules and consequences.</a:t>
            </a:r>
            <a:endParaRPr sz="1250" b="1">
              <a:solidFill>
                <a:srgbClr val="464646"/>
              </a:solidFill>
              <a:highlight>
                <a:srgbClr val="FFFFFF"/>
              </a:highlight>
            </a:endParaRPr>
          </a:p>
          <a:p>
            <a:pPr marL="1600200" marR="1143000" lvl="0" indent="-307975" algn="l" rtl="0">
              <a:lnSpc>
                <a:spcPct val="200000"/>
              </a:lnSpc>
              <a:spcBef>
                <a:spcPts val="0"/>
              </a:spcBef>
              <a:spcAft>
                <a:spcPts val="0"/>
              </a:spcAft>
              <a:buClr>
                <a:srgbClr val="464646"/>
              </a:buClr>
              <a:buSzPts val="1250"/>
              <a:buFont typeface="Arial"/>
              <a:buChar char="●"/>
            </a:pPr>
            <a:r>
              <a:rPr lang="en" sz="1250" b="1">
                <a:solidFill>
                  <a:srgbClr val="464646"/>
                </a:solidFill>
                <a:highlight>
                  <a:srgbClr val="FFFFFF"/>
                </a:highlight>
              </a:rPr>
              <a:t>Feelings of insecurity, doubt and pressure may creep in during puberty. Offset those feelings with a lot of positive comments about your child’s individuality and strengths. Focus on their effort, creativity and kindness rather than specific outcomes such as good grades or winning a game.</a:t>
            </a:r>
            <a:endParaRPr sz="1250" b="1">
              <a:solidFill>
                <a:srgbClr val="464646"/>
              </a:solidFill>
              <a:highlight>
                <a:srgbClr val="FFFFFF"/>
              </a:highlight>
            </a:endParaRPr>
          </a:p>
          <a:p>
            <a:pPr marL="1600200" marR="1143000" lvl="0" indent="-307975" algn="l" rtl="0">
              <a:lnSpc>
                <a:spcPct val="200000"/>
              </a:lnSpc>
              <a:spcBef>
                <a:spcPts val="0"/>
              </a:spcBef>
              <a:spcAft>
                <a:spcPts val="0"/>
              </a:spcAft>
              <a:buClr>
                <a:srgbClr val="464646"/>
              </a:buClr>
              <a:buSzPts val="1250"/>
              <a:buFont typeface="Arial"/>
              <a:buChar char="●"/>
            </a:pPr>
            <a:r>
              <a:rPr lang="en" sz="1250" b="1">
                <a:solidFill>
                  <a:srgbClr val="464646"/>
                </a:solidFill>
                <a:highlight>
                  <a:srgbClr val="FFFFFF"/>
                </a:highlight>
              </a:rPr>
              <a:t>Get to know your child’s friends — and their friends’ parents. Check in by phone or a visit once in a while to make sure they are on the same page with regard to supervision and prohibiting substance use, particularly when their home is to be used for a party or sleepover.</a:t>
            </a:r>
            <a:endParaRPr sz="1250" b="1">
              <a:solidFill>
                <a:srgbClr val="464646"/>
              </a:solidFill>
              <a:highlight>
                <a:srgbClr val="FFFFFF"/>
              </a:highlight>
            </a:endParaRPr>
          </a:p>
          <a:p>
            <a:pPr marL="1600200" marR="1143000" lvl="0" indent="-320675" algn="l" rtl="0">
              <a:lnSpc>
                <a:spcPct val="200000"/>
              </a:lnSpc>
              <a:spcBef>
                <a:spcPts val="0"/>
              </a:spcBef>
              <a:spcAft>
                <a:spcPts val="0"/>
              </a:spcAft>
              <a:buClr>
                <a:srgbClr val="464646"/>
              </a:buClr>
              <a:buSzPts val="1450"/>
              <a:buFont typeface="Arial"/>
              <a:buChar char="●"/>
            </a:pPr>
            <a:r>
              <a:rPr lang="en" sz="1250" b="1">
                <a:solidFill>
                  <a:srgbClr val="464646"/>
                </a:solidFill>
                <a:highlight>
                  <a:srgbClr val="FFFFFF"/>
                </a:highlight>
              </a:rPr>
              <a:t>Help children separate reality from fantasy. Watch shows or movies with them and ask lots of </a:t>
            </a:r>
            <a:r>
              <a:rPr lang="en" sz="1350" b="1">
                <a:solidFill>
                  <a:srgbClr val="464646"/>
                </a:solidFill>
                <a:highlight>
                  <a:srgbClr val="FFFFFF"/>
                </a:highlight>
              </a:rPr>
              <a:t>questions to reinforce the distinction between the two. Remember to include advertising in your discussions, as those messages are especially powerful.  https://drugfree.org/article/prevention-tips-for-every-age/</a:t>
            </a:r>
            <a:endParaRPr sz="1350" b="1">
              <a:solidFill>
                <a:srgbClr val="464646"/>
              </a:solidFill>
              <a:highlight>
                <a:srgbClr val="FFFFFF"/>
              </a:highlight>
            </a:endParaRPr>
          </a:p>
          <a:p>
            <a:pPr marL="0" lvl="0" indent="0" algn="l" rtl="0">
              <a:spcBef>
                <a:spcPts val="1900"/>
              </a:spcBef>
              <a:spcAft>
                <a:spcPts val="0"/>
              </a:spcAft>
              <a:buNone/>
            </a:pPr>
            <a:r>
              <a:rPr lang="en" sz="1200">
                <a:solidFill>
                  <a:srgbClr val="212529"/>
                </a:solidFill>
                <a:highlight>
                  <a:srgbClr val="FFFFFF"/>
                </a:highlight>
                <a:latin typeface="Roboto"/>
                <a:ea typeface="Roboto"/>
                <a:cs typeface="Roboto"/>
                <a:sym typeface="Roboto"/>
              </a:rPr>
              <a:t>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8"/>
          <p:cNvSpPr txBox="1"/>
          <p:nvPr/>
        </p:nvSpPr>
        <p:spPr>
          <a:xfrm>
            <a:off x="0" y="0"/>
            <a:ext cx="9585600" cy="7232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200">
                <a:solidFill>
                  <a:srgbClr val="494949"/>
                </a:solidFill>
                <a:highlight>
                  <a:srgbClr val="FFFFFF"/>
                </a:highlight>
              </a:rPr>
              <a:t>October 23 marks the beginning of Red Ribbon Week (link to blog). Celebrated annually from October 23-31, Red Ribbon Week is dedicated to raising awareness for substance-use prevention programs and efforts in schools. Around the country, students are learning about the importance of staying substance-free and saying “NO” to risky behaviors like underage drinking and underage cannabis use. </a:t>
            </a:r>
            <a:endParaRPr sz="1200">
              <a:solidFill>
                <a:srgbClr val="494949"/>
              </a:solidFill>
              <a:highlight>
                <a:srgbClr val="FFFFFF"/>
              </a:highlight>
            </a:endParaRPr>
          </a:p>
          <a:p>
            <a:pPr marL="0" lvl="0" indent="0" algn="l" rtl="0">
              <a:lnSpc>
                <a:spcPct val="115000"/>
              </a:lnSpc>
              <a:spcBef>
                <a:spcPts val="900"/>
              </a:spcBef>
              <a:spcAft>
                <a:spcPts val="0"/>
              </a:spcAft>
              <a:buNone/>
            </a:pPr>
            <a:r>
              <a:rPr lang="en" sz="1200">
                <a:solidFill>
                  <a:srgbClr val="494949"/>
                </a:solidFill>
                <a:highlight>
                  <a:srgbClr val="FFFFFF"/>
                </a:highlight>
              </a:rPr>
              <a:t>Since this is a topic that many kids will be discussing at school, we encourage you to find ways to keep these conversations going.</a:t>
            </a:r>
            <a:endParaRPr sz="1200">
              <a:solidFill>
                <a:srgbClr val="494949"/>
              </a:solidFill>
              <a:highlight>
                <a:srgbClr val="FFFFFF"/>
              </a:highlight>
            </a:endParaRPr>
          </a:p>
          <a:p>
            <a:pPr marL="0" lvl="0" indent="0" algn="l" rtl="0">
              <a:lnSpc>
                <a:spcPct val="115000"/>
              </a:lnSpc>
              <a:spcBef>
                <a:spcPts val="900"/>
              </a:spcBef>
              <a:spcAft>
                <a:spcPts val="0"/>
              </a:spcAft>
              <a:buNone/>
            </a:pPr>
            <a:r>
              <a:rPr lang="en" sz="2650" b="1">
                <a:solidFill>
                  <a:srgbClr val="FF0000"/>
                </a:solidFill>
                <a:highlight>
                  <a:srgbClr val="FFFFFF"/>
                </a:highlight>
              </a:rPr>
              <a:t>Check out these five conversations to have with your kids to extend their Red Ribbon Week lessons at home.</a:t>
            </a:r>
            <a:endParaRPr sz="2650" b="1">
              <a:solidFill>
                <a:srgbClr val="FF0000"/>
              </a:solidFill>
              <a:highlight>
                <a:srgbClr val="FFFFFF"/>
              </a:highlight>
            </a:endParaRPr>
          </a:p>
          <a:p>
            <a:pPr marL="457200" lvl="0" indent="-304800" algn="l" rtl="0">
              <a:lnSpc>
                <a:spcPct val="115000"/>
              </a:lnSpc>
              <a:spcBef>
                <a:spcPts val="2300"/>
              </a:spcBef>
              <a:spcAft>
                <a:spcPts val="0"/>
              </a:spcAft>
              <a:buClr>
                <a:srgbClr val="494949"/>
              </a:buClr>
              <a:buSzPts val="1200"/>
              <a:buAutoNum type="arabicPeriod"/>
            </a:pPr>
            <a:r>
              <a:rPr lang="en" sz="1200">
                <a:solidFill>
                  <a:srgbClr val="494949"/>
                </a:solidFill>
                <a:highlight>
                  <a:srgbClr val="FFFFFF"/>
                </a:highlight>
              </a:rPr>
              <a:t>Review your family values. Establishing values helps kids keep their priorities top-of-mind. Try simple lessons that are easy to comprehend such as “We follow the rules, and the rules say the legal drinking age is 21.” “We respect our brains and bodies, so we know it’s not safe for kids to drink alcohol underage.”</a:t>
            </a:r>
            <a:endParaRPr sz="1200">
              <a:solidFill>
                <a:srgbClr val="494949"/>
              </a:solidFill>
              <a:highlight>
                <a:srgbClr val="FFFFFF"/>
              </a:highlight>
            </a:endParaRPr>
          </a:p>
          <a:p>
            <a:pPr marL="457200" lvl="0" indent="-304800" algn="l" rtl="0">
              <a:lnSpc>
                <a:spcPct val="115000"/>
              </a:lnSpc>
              <a:spcBef>
                <a:spcPts val="0"/>
              </a:spcBef>
              <a:spcAft>
                <a:spcPts val="0"/>
              </a:spcAft>
              <a:buClr>
                <a:srgbClr val="494949"/>
              </a:buClr>
              <a:buSzPts val="1200"/>
              <a:buAutoNum type="arabicPeriod"/>
            </a:pPr>
            <a:r>
              <a:rPr lang="en" sz="1200">
                <a:solidFill>
                  <a:srgbClr val="494949"/>
                </a:solidFill>
                <a:highlight>
                  <a:srgbClr val="FFFFFF"/>
                </a:highlight>
              </a:rPr>
              <a:t>Talk about peer pressure. Making good decisions can be challenging, but peer pressure is part of life. Being ready for it can make all the difference! Talk about self-confidence and knowing the difference between right and wrong.  Finish the conversation by asking your kids about positive peer pressure! What is something great or brave that someone else inspired them to do because of their actions? Sometimes focusing on the good news can help kids open up and about ALL the news.</a:t>
            </a:r>
            <a:endParaRPr sz="1200">
              <a:solidFill>
                <a:srgbClr val="494949"/>
              </a:solidFill>
              <a:highlight>
                <a:srgbClr val="FFFFFF"/>
              </a:highlight>
            </a:endParaRPr>
          </a:p>
          <a:p>
            <a:pPr marL="457200" lvl="0" indent="-304800" algn="l" rtl="0">
              <a:lnSpc>
                <a:spcPct val="115000"/>
              </a:lnSpc>
              <a:spcBef>
                <a:spcPts val="0"/>
              </a:spcBef>
              <a:spcAft>
                <a:spcPts val="0"/>
              </a:spcAft>
              <a:buClr>
                <a:srgbClr val="494949"/>
              </a:buClr>
              <a:buSzPts val="1200"/>
              <a:buAutoNum type="arabicPeriod"/>
            </a:pPr>
            <a:r>
              <a:rPr lang="en" sz="1200">
                <a:solidFill>
                  <a:srgbClr val="494949"/>
                </a:solidFill>
                <a:highlight>
                  <a:srgbClr val="FFFFFF"/>
                </a:highlight>
              </a:rPr>
              <a:t>Discuss personal goals. Take a look at what your kids are doing now and ask them where they want to be in 5, 10, or even 50 years! Let them come up with some roadblocks that might get in the way of them meeting their goals. Underage drinking or substance use can put the brakes on short- and long-term goals, so encourage them to keep their eyes on the future!</a:t>
            </a:r>
            <a:endParaRPr sz="1200">
              <a:solidFill>
                <a:srgbClr val="494949"/>
              </a:solidFill>
              <a:highlight>
                <a:srgbClr val="FFFFFF"/>
              </a:highlight>
            </a:endParaRPr>
          </a:p>
          <a:p>
            <a:pPr marL="457200" lvl="0" indent="-304800" algn="l" rtl="0">
              <a:lnSpc>
                <a:spcPct val="115000"/>
              </a:lnSpc>
              <a:spcBef>
                <a:spcPts val="0"/>
              </a:spcBef>
              <a:spcAft>
                <a:spcPts val="0"/>
              </a:spcAft>
              <a:buClr>
                <a:srgbClr val="494949"/>
              </a:buClr>
              <a:buSzPts val="1200"/>
              <a:buAutoNum type="arabicPeriod"/>
            </a:pPr>
            <a:r>
              <a:rPr lang="en" sz="1200">
                <a:solidFill>
                  <a:srgbClr val="494949"/>
                </a:solidFill>
                <a:highlight>
                  <a:srgbClr val="FFFFFF"/>
                </a:highlight>
              </a:rPr>
              <a:t>Create and practice refusal strategies. Saying NO to underage drinking or other risky behaviors is so much easier after practicing! Talk with your kids about the various ways they can get out of a sticky situation. You can even use our 10 </a:t>
            </a:r>
            <a:r>
              <a:rPr lang="en" sz="1200">
                <a:solidFill>
                  <a:srgbClr val="008FD4"/>
                </a:solidFill>
                <a:highlight>
                  <a:srgbClr val="FFFFFF"/>
                </a:highlight>
                <a:uFill>
                  <a:noFill/>
                </a:uFill>
                <a:hlinkClick r:id="rId3">
                  <a:extLst>
                    <a:ext uri="{A12FA001-AC4F-418D-AE19-62706E023703}">
                      <ahyp:hlinkClr xmlns:ahyp="http://schemas.microsoft.com/office/drawing/2018/hyperlinkcolor" val="tx"/>
                    </a:ext>
                  </a:extLst>
                </a:hlinkClick>
              </a:rPr>
              <a:t>Ways to Say NO infographic</a:t>
            </a:r>
            <a:r>
              <a:rPr lang="en" sz="1200">
                <a:solidFill>
                  <a:srgbClr val="494949"/>
                </a:solidFill>
                <a:highlight>
                  <a:srgbClr val="FFFFFF"/>
                </a:highlight>
              </a:rPr>
              <a:t> (LINK) to help get the conversation started.</a:t>
            </a:r>
            <a:endParaRPr sz="1200">
              <a:solidFill>
                <a:srgbClr val="494949"/>
              </a:solidFill>
              <a:highlight>
                <a:srgbClr val="FFFFFF"/>
              </a:highlight>
            </a:endParaRPr>
          </a:p>
          <a:p>
            <a:pPr marL="457200" lvl="0" indent="-304800" algn="l" rtl="0">
              <a:lnSpc>
                <a:spcPct val="115000"/>
              </a:lnSpc>
              <a:spcBef>
                <a:spcPts val="0"/>
              </a:spcBef>
              <a:spcAft>
                <a:spcPts val="0"/>
              </a:spcAft>
              <a:buClr>
                <a:srgbClr val="494949"/>
              </a:buClr>
              <a:buSzPts val="1200"/>
              <a:buAutoNum type="arabicPeriod"/>
            </a:pPr>
            <a:r>
              <a:rPr lang="en" sz="1200">
                <a:solidFill>
                  <a:srgbClr val="494949"/>
                </a:solidFill>
                <a:highlight>
                  <a:srgbClr val="FFFFFF"/>
                </a:highlight>
              </a:rPr>
              <a:t>Chat about your favorite ice cream flavor. That’s right! Not every conversation is serious. Not every conversation is about alcohol or making healthy choices. Take time to be silly, speak freely, and debate why chocolate chip ice cream is by far the most underrated flavor!</a:t>
            </a:r>
            <a:endParaRPr sz="1200">
              <a:solidFill>
                <a:srgbClr val="494949"/>
              </a:solidFill>
              <a:highlight>
                <a:srgbClr val="FFFFFF"/>
              </a:highlight>
            </a:endParaRPr>
          </a:p>
          <a:p>
            <a:pPr marL="0" lvl="0" indent="0" algn="l" rtl="0">
              <a:lnSpc>
                <a:spcPct val="115000"/>
              </a:lnSpc>
              <a:spcBef>
                <a:spcPts val="3100"/>
              </a:spcBef>
              <a:spcAft>
                <a:spcPts val="0"/>
              </a:spcAft>
              <a:buNone/>
            </a:pPr>
            <a:r>
              <a:rPr lang="en" sz="1200">
                <a:solidFill>
                  <a:srgbClr val="494949"/>
                </a:solidFill>
                <a:highlight>
                  <a:srgbClr val="FFFFFF"/>
                </a:highlight>
              </a:rPr>
              <a:t>Parents, you are the #1 influence on your kids’ decisions to drink—or not to drink—alcohol. Keep up the great work. Your kids hear you, and they are listening, even when you think they aren’t. They are also watching and learning from your successes, attempts, and even your missteps. So, continue to model healthy ways to cope with stress, overcome obstacles, and treat others with dignity and respect.</a:t>
            </a:r>
            <a:endParaRPr sz="1200">
              <a:solidFill>
                <a:srgbClr val="494949"/>
              </a:solidFill>
              <a:highlight>
                <a:srgbClr val="FFFFFF"/>
              </a:highlight>
            </a:endParaRPr>
          </a:p>
          <a:p>
            <a:pPr marL="0" lvl="0" indent="0" algn="l" rtl="0">
              <a:lnSpc>
                <a:spcPct val="115000"/>
              </a:lnSpc>
              <a:spcBef>
                <a:spcPts val="900"/>
              </a:spcBef>
              <a:spcAft>
                <a:spcPts val="900"/>
              </a:spcAft>
              <a:buNone/>
            </a:pPr>
            <a:r>
              <a:rPr lang="en" sz="1200">
                <a:solidFill>
                  <a:srgbClr val="494949"/>
                </a:solidFill>
                <a:highlight>
                  <a:srgbClr val="FFFFFF"/>
                </a:highlight>
              </a:rPr>
              <a:t>Thank you for bringing Red Ribbon Week home to empower your kids to make the decision to remain substance-free.</a:t>
            </a:r>
            <a:endParaRPr sz="1200">
              <a:solidFill>
                <a:srgbClr val="494949"/>
              </a:solidFill>
              <a:highlight>
                <a:srgbClr val="FFFFFF"/>
              </a:high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5CD54-E7D4-87B9-B408-A9E8A2FA0584}"/>
              </a:ext>
            </a:extLst>
          </p:cNvPr>
          <p:cNvSpPr>
            <a:spLocks noGrp="1"/>
          </p:cNvSpPr>
          <p:nvPr>
            <p:ph type="title"/>
          </p:nvPr>
        </p:nvSpPr>
        <p:spPr>
          <a:xfrm>
            <a:off x="600825" y="1047217"/>
            <a:ext cx="3679711" cy="994172"/>
          </a:xfrm>
        </p:spPr>
        <p:txBody>
          <a:bodyPr>
            <a:normAutofit fontScale="90000"/>
          </a:bodyPr>
          <a:lstStyle/>
          <a:p>
            <a:r>
              <a:rPr lang="en-US" b="1" i="1" u="sng">
                <a:cs typeface="Calibri Light"/>
              </a:rPr>
              <a:t>Have You Seen This At  Home?</a:t>
            </a:r>
          </a:p>
        </p:txBody>
      </p:sp>
      <p:sp>
        <p:nvSpPr>
          <p:cNvPr id="12" name="Content Placeholder 7">
            <a:extLst>
              <a:ext uri="{FF2B5EF4-FFF2-40B4-BE49-F238E27FC236}">
                <a16:creationId xmlns:a16="http://schemas.microsoft.com/office/drawing/2014/main" id="{A643A5B8-A863-13B6-B3FF-D96FF1CBF1EE}"/>
              </a:ext>
            </a:extLst>
          </p:cNvPr>
          <p:cNvSpPr>
            <a:spLocks noGrp="1"/>
          </p:cNvSpPr>
          <p:nvPr>
            <p:ph idx="1"/>
          </p:nvPr>
        </p:nvSpPr>
        <p:spPr>
          <a:xfrm>
            <a:off x="604157" y="2153987"/>
            <a:ext cx="3754752" cy="2386263"/>
          </a:xfrm>
        </p:spPr>
        <p:txBody>
          <a:bodyPr vert="horz" lIns="68580" tIns="34290" rIns="68580" bIns="34290" rtlCol="0" anchor="t">
            <a:normAutofit/>
          </a:bodyPr>
          <a:lstStyle/>
          <a:p>
            <a:r>
              <a:rPr lang="en-US" sz="1350">
                <a:cs typeface="Calibri"/>
              </a:rPr>
              <a:t>HRM VIDEO</a:t>
            </a:r>
          </a:p>
          <a:p>
            <a:endParaRPr lang="en-US" sz="1350">
              <a:cs typeface="Calibri"/>
            </a:endParaRPr>
          </a:p>
        </p:txBody>
      </p:sp>
      <p:sp>
        <p:nvSpPr>
          <p:cNvPr id="17" name="Freeform: Shape 16">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413" y="0"/>
            <a:ext cx="4629587" cy="51435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en-US" sz="1350">
              <a:solidFill>
                <a:prstClr val="white"/>
              </a:solidFill>
              <a:latin typeface="Calibri" panose="020F0502020204030204"/>
            </a:endParaRPr>
          </a:p>
        </p:txBody>
      </p:sp>
      <p:sp>
        <p:nvSpPr>
          <p:cNvPr id="19" name="Freeform: Shape 18">
            <a:extLst>
              <a:ext uri="{FF2B5EF4-FFF2-40B4-BE49-F238E27FC236}">
                <a16:creationId xmlns:a16="http://schemas.microsoft.com/office/drawing/2014/main" id="{58D44E42-C462-4105-BC86-FE75B4E3C4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5884" y="0"/>
            <a:ext cx="4518116" cy="51435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350">
              <a:solidFill>
                <a:prstClr val="white"/>
              </a:solidFill>
              <a:latin typeface="Calibri" panose="020F0502020204030204"/>
            </a:endParaRPr>
          </a:p>
        </p:txBody>
      </p:sp>
      <p:pic>
        <p:nvPicPr>
          <p:cNvPr id="4" name="Picture 4" descr="A picture containing indoor, items, different, various&#10;&#10;Description automatically generated">
            <a:extLst>
              <a:ext uri="{FF2B5EF4-FFF2-40B4-BE49-F238E27FC236}">
                <a16:creationId xmlns:a16="http://schemas.microsoft.com/office/drawing/2014/main" id="{7899544D-D6AB-9A33-BCD6-CA65E82DB532}"/>
              </a:ext>
            </a:extLst>
          </p:cNvPr>
          <p:cNvPicPr>
            <a:picLocks noChangeAspect="1"/>
          </p:cNvPicPr>
          <p:nvPr/>
        </p:nvPicPr>
        <p:blipFill>
          <a:blip r:embed="rId2"/>
          <a:stretch>
            <a:fillRect/>
          </a:stretch>
        </p:blipFill>
        <p:spPr>
          <a:xfrm>
            <a:off x="4426572" y="-949"/>
            <a:ext cx="4387015" cy="5182084"/>
          </a:xfrm>
          <a:prstGeom prst="rect">
            <a:avLst/>
          </a:prstGeom>
        </p:spPr>
      </p:pic>
    </p:spTree>
    <p:extLst>
      <p:ext uri="{BB962C8B-B14F-4D97-AF65-F5344CB8AC3E}">
        <p14:creationId xmlns:p14="http://schemas.microsoft.com/office/powerpoint/2010/main" val="2555556610"/>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oster of a vaping risk&#10;&#10;Description automatically generated">
            <a:extLst>
              <a:ext uri="{FF2B5EF4-FFF2-40B4-BE49-F238E27FC236}">
                <a16:creationId xmlns:a16="http://schemas.microsoft.com/office/drawing/2014/main" id="{F974622A-AF2D-47D8-424D-5D5FBEDE73A3}"/>
              </a:ext>
            </a:extLst>
          </p:cNvPr>
          <p:cNvPicPr>
            <a:picLocks noChangeAspect="1"/>
          </p:cNvPicPr>
          <p:nvPr/>
        </p:nvPicPr>
        <p:blipFill>
          <a:blip r:embed="rId2"/>
          <a:stretch>
            <a:fillRect/>
          </a:stretch>
        </p:blipFill>
        <p:spPr>
          <a:xfrm>
            <a:off x="214953" y="-866269"/>
            <a:ext cx="8543497" cy="5920696"/>
          </a:xfrm>
          <a:prstGeom prst="rect">
            <a:avLst/>
          </a:prstGeom>
        </p:spPr>
      </p:pic>
    </p:spTree>
    <p:extLst>
      <p:ext uri="{BB962C8B-B14F-4D97-AF65-F5344CB8AC3E}">
        <p14:creationId xmlns:p14="http://schemas.microsoft.com/office/powerpoint/2010/main" val="629009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BE1E18-2798-48E4-1E5C-88098C5B60AF}"/>
              </a:ext>
            </a:extLst>
          </p:cNvPr>
          <p:cNvPicPr>
            <a:picLocks noChangeAspect="1"/>
          </p:cNvPicPr>
          <p:nvPr/>
        </p:nvPicPr>
        <p:blipFill>
          <a:blip r:embed="rId2"/>
          <a:stretch>
            <a:fillRect/>
          </a:stretch>
        </p:blipFill>
        <p:spPr>
          <a:xfrm>
            <a:off x="-66532" y="-98577"/>
            <a:ext cx="8407020" cy="5263884"/>
          </a:xfrm>
          <a:prstGeom prst="rect">
            <a:avLst/>
          </a:prstGeom>
        </p:spPr>
      </p:pic>
    </p:spTree>
    <p:extLst>
      <p:ext uri="{BB962C8B-B14F-4D97-AF65-F5344CB8AC3E}">
        <p14:creationId xmlns:p14="http://schemas.microsoft.com/office/powerpoint/2010/main" val="4009459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phone&#10;&#10;Description automatically generated">
            <a:extLst>
              <a:ext uri="{FF2B5EF4-FFF2-40B4-BE49-F238E27FC236}">
                <a16:creationId xmlns:a16="http://schemas.microsoft.com/office/drawing/2014/main" id="{E415DE0E-8F82-B019-ACA4-3E5E8467FC35}"/>
              </a:ext>
            </a:extLst>
          </p:cNvPr>
          <p:cNvPicPr>
            <a:picLocks noChangeAspect="1"/>
          </p:cNvPicPr>
          <p:nvPr/>
        </p:nvPicPr>
        <p:blipFill>
          <a:blip r:embed="rId2"/>
          <a:stretch>
            <a:fillRect/>
          </a:stretch>
        </p:blipFill>
        <p:spPr>
          <a:xfrm>
            <a:off x="1495425" y="61912"/>
            <a:ext cx="6153150" cy="5019675"/>
          </a:xfrm>
          <a:prstGeom prst="rect">
            <a:avLst/>
          </a:prstGeom>
        </p:spPr>
      </p:pic>
    </p:spTree>
    <p:extLst>
      <p:ext uri="{BB962C8B-B14F-4D97-AF65-F5344CB8AC3E}">
        <p14:creationId xmlns:p14="http://schemas.microsoft.com/office/powerpoint/2010/main" val="1416587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0"/>
          <p:cNvSpPr txBox="1"/>
          <p:nvPr/>
        </p:nvSpPr>
        <p:spPr>
          <a:xfrm>
            <a:off x="0" y="0"/>
            <a:ext cx="8775300" cy="4122600"/>
          </a:xfrm>
          <a:prstGeom prst="rect">
            <a:avLst/>
          </a:prstGeom>
          <a:noFill/>
          <a:ln>
            <a:noFill/>
          </a:ln>
        </p:spPr>
        <p:txBody>
          <a:bodyPr spcFirstLastPara="1" wrap="square" lIns="91425" tIns="91425" rIns="91425" bIns="91425" anchor="t" anchorCtr="0">
            <a:noAutofit/>
          </a:bodyPr>
          <a:lstStyle/>
          <a:p>
            <a:pPr marL="0" lvl="0" indent="0" algn="l" rtl="0">
              <a:lnSpc>
                <a:spcPct val="120000"/>
              </a:lnSpc>
              <a:spcBef>
                <a:spcPts val="1800"/>
              </a:spcBef>
              <a:spcAft>
                <a:spcPts val="0"/>
              </a:spcAft>
              <a:buNone/>
            </a:pPr>
            <a:r>
              <a:rPr lang="en" sz="3050" b="1">
                <a:solidFill>
                  <a:srgbClr val="4F4B4B"/>
                </a:solidFill>
                <a:highlight>
                  <a:srgbClr val="FFFFFF"/>
                </a:highlight>
              </a:rPr>
              <a:t>    </a:t>
            </a:r>
            <a:r>
              <a:rPr lang="en" sz="3050" b="1">
                <a:solidFill>
                  <a:srgbClr val="0000FF"/>
                </a:solidFill>
                <a:highlight>
                  <a:srgbClr val="FFFFFF"/>
                </a:highlight>
              </a:rPr>
              <a:t>Is marijuana the same thing as cannabis?</a:t>
            </a:r>
            <a:endParaRPr sz="3050" b="1">
              <a:solidFill>
                <a:srgbClr val="0000FF"/>
              </a:solidFill>
              <a:highlight>
                <a:srgbClr val="FFFFFF"/>
              </a:highlight>
            </a:endParaRPr>
          </a:p>
          <a:p>
            <a:pPr marL="0" lvl="0" indent="0" algn="l" rtl="0">
              <a:lnSpc>
                <a:spcPct val="120000"/>
              </a:lnSpc>
              <a:spcBef>
                <a:spcPts val="1800"/>
              </a:spcBef>
              <a:spcAft>
                <a:spcPts val="0"/>
              </a:spcAft>
              <a:buNone/>
            </a:pPr>
            <a:endParaRPr sz="3050" b="1">
              <a:solidFill>
                <a:srgbClr val="0000FF"/>
              </a:solidFill>
              <a:highlight>
                <a:srgbClr val="FFFFFF"/>
              </a:highlight>
            </a:endParaRPr>
          </a:p>
          <a:p>
            <a:pPr marL="0" lvl="0" indent="0" algn="l" rtl="0">
              <a:lnSpc>
                <a:spcPct val="115000"/>
              </a:lnSpc>
              <a:spcBef>
                <a:spcPts val="400"/>
              </a:spcBef>
              <a:spcAft>
                <a:spcPts val="0"/>
              </a:spcAft>
              <a:buNone/>
            </a:pPr>
            <a:r>
              <a:rPr lang="en" sz="2000" b="1">
                <a:solidFill>
                  <a:srgbClr val="212529"/>
                </a:solidFill>
                <a:highlight>
                  <a:srgbClr val="FFFFFF"/>
                </a:highlight>
              </a:rPr>
              <a:t>People often use the words “cannabis” and “marijuana” interchangeably, but they don’t mean exactly the same thing.</a:t>
            </a:r>
            <a:endParaRPr sz="2000" b="1">
              <a:solidFill>
                <a:srgbClr val="212529"/>
              </a:solidFill>
              <a:highlight>
                <a:srgbClr val="FFFFFF"/>
              </a:highlight>
            </a:endParaRPr>
          </a:p>
          <a:p>
            <a:pPr marL="457200" lvl="0" indent="-355600" algn="l" rtl="0">
              <a:lnSpc>
                <a:spcPct val="115000"/>
              </a:lnSpc>
              <a:spcBef>
                <a:spcPts val="1200"/>
              </a:spcBef>
              <a:spcAft>
                <a:spcPts val="0"/>
              </a:spcAft>
              <a:buClr>
                <a:srgbClr val="212529"/>
              </a:buClr>
              <a:buSzPts val="2000"/>
              <a:buChar char="■"/>
            </a:pPr>
            <a:r>
              <a:rPr lang="en" sz="2000" b="1">
                <a:solidFill>
                  <a:srgbClr val="212529"/>
                </a:solidFill>
                <a:highlight>
                  <a:srgbClr val="FFFFFF"/>
                </a:highlight>
              </a:rPr>
              <a:t>The word “cannabis” refers to all products derived from the plant </a:t>
            </a:r>
            <a:r>
              <a:rPr lang="en" sz="2000" b="1" i="1">
                <a:solidFill>
                  <a:srgbClr val="212529"/>
                </a:solidFill>
                <a:highlight>
                  <a:srgbClr val="FFFFFF"/>
                </a:highlight>
              </a:rPr>
              <a:t>Cannabis sativa</a:t>
            </a:r>
            <a:r>
              <a:rPr lang="en" sz="2000" b="1">
                <a:solidFill>
                  <a:srgbClr val="212529"/>
                </a:solidFill>
                <a:highlight>
                  <a:srgbClr val="FFFFFF"/>
                </a:highlight>
              </a:rPr>
              <a:t>.</a:t>
            </a:r>
            <a:endParaRPr sz="2000" b="1">
              <a:solidFill>
                <a:srgbClr val="212529"/>
              </a:solidFill>
              <a:highlight>
                <a:srgbClr val="FFFFFF"/>
              </a:highlight>
            </a:endParaRPr>
          </a:p>
          <a:p>
            <a:pPr marL="457200" lvl="0" indent="-355600" algn="l" rtl="0">
              <a:lnSpc>
                <a:spcPct val="115000"/>
              </a:lnSpc>
              <a:spcBef>
                <a:spcPts val="0"/>
              </a:spcBef>
              <a:spcAft>
                <a:spcPts val="0"/>
              </a:spcAft>
              <a:buClr>
                <a:srgbClr val="212529"/>
              </a:buClr>
              <a:buSzPts val="2000"/>
              <a:buChar char="■"/>
            </a:pPr>
            <a:r>
              <a:rPr lang="en" sz="2000" b="1">
                <a:solidFill>
                  <a:srgbClr val="212529"/>
                </a:solidFill>
                <a:highlight>
                  <a:srgbClr val="FFFFFF"/>
                </a:highlight>
              </a:rPr>
              <a:t>The cannabis plant contains about 540 chemical substances.</a:t>
            </a:r>
            <a:endParaRPr sz="2000" b="1">
              <a:solidFill>
                <a:srgbClr val="212529"/>
              </a:solidFill>
              <a:highlight>
                <a:srgbClr val="FFFFFF"/>
              </a:highlight>
            </a:endParaRPr>
          </a:p>
          <a:p>
            <a:pPr marL="457200" lvl="0" indent="-355600" algn="l" rtl="0">
              <a:lnSpc>
                <a:spcPct val="115000"/>
              </a:lnSpc>
              <a:spcBef>
                <a:spcPts val="0"/>
              </a:spcBef>
              <a:spcAft>
                <a:spcPts val="0"/>
              </a:spcAft>
              <a:buClr>
                <a:srgbClr val="212529"/>
              </a:buClr>
              <a:buSzPts val="2000"/>
              <a:buChar char="■"/>
            </a:pPr>
            <a:r>
              <a:rPr lang="en" sz="2000" b="1">
                <a:solidFill>
                  <a:srgbClr val="212529"/>
                </a:solidFill>
                <a:highlight>
                  <a:srgbClr val="FFFFFF"/>
                </a:highlight>
              </a:rPr>
              <a:t>The word “marijuana” refers to parts of or products from the plant </a:t>
            </a:r>
            <a:r>
              <a:rPr lang="en" sz="2000" b="1" i="1">
                <a:solidFill>
                  <a:srgbClr val="212529"/>
                </a:solidFill>
                <a:highlight>
                  <a:srgbClr val="FFFFFF"/>
                </a:highlight>
              </a:rPr>
              <a:t>Cannabis sativa</a:t>
            </a:r>
            <a:r>
              <a:rPr lang="en" sz="2000" b="1">
                <a:solidFill>
                  <a:srgbClr val="212529"/>
                </a:solidFill>
                <a:highlight>
                  <a:srgbClr val="FFFFFF"/>
                </a:highlight>
              </a:rPr>
              <a:t> that contain substantial amounts of tetrahydrocannabinol (THC). THC is the substance that’s primarily responsible for the effects of marijuana on a person’s mental state.</a:t>
            </a:r>
            <a:endParaRPr sz="2000" b="1">
              <a:solidFill>
                <a:srgbClr val="212529"/>
              </a:solidFill>
              <a:highlight>
                <a:srgbClr val="FFFFFF"/>
              </a:high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1">
            <a:hlinkClick r:id="rId3"/>
          </p:cNvPr>
          <p:cNvSpPr txBox="1"/>
          <p:nvPr/>
        </p:nvSpPr>
        <p:spPr>
          <a:xfrm>
            <a:off x="782275" y="469375"/>
            <a:ext cx="7138200" cy="429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850">
                <a:solidFill>
                  <a:srgbClr val="111111"/>
                </a:solidFill>
                <a:highlight>
                  <a:srgbClr val="FFFFFF"/>
                </a:highlight>
                <a:latin typeface="Oswald"/>
                <a:ea typeface="Oswald"/>
                <a:cs typeface="Oswald"/>
                <a:sym typeface="Oswald"/>
              </a:rPr>
              <a:t>QUIZ: VAPING &amp; MARIJUANA</a:t>
            </a:r>
            <a:endParaRPr sz="2850">
              <a:solidFill>
                <a:srgbClr val="111111"/>
              </a:solidFill>
              <a:highlight>
                <a:srgbClr val="FFFFFF"/>
              </a:highlight>
              <a:latin typeface="Oswald"/>
              <a:ea typeface="Oswald"/>
              <a:cs typeface="Oswald"/>
              <a:sym typeface="Oswald"/>
            </a:endParaRPr>
          </a:p>
          <a:p>
            <a:pPr marL="0" lvl="0" indent="0" algn="l" rtl="0">
              <a:lnSpc>
                <a:spcPct val="115000"/>
              </a:lnSpc>
              <a:spcBef>
                <a:spcPts val="0"/>
              </a:spcBef>
              <a:spcAft>
                <a:spcPts val="900"/>
              </a:spcAft>
              <a:buClr>
                <a:schemeClr val="dk1"/>
              </a:buClr>
              <a:buSzPts val="1100"/>
              <a:buFont typeface="Arial"/>
              <a:buNone/>
            </a:pPr>
            <a:r>
              <a:rPr lang="en" sz="1350">
                <a:solidFill>
                  <a:srgbClr val="808073"/>
                </a:solidFill>
                <a:highlight>
                  <a:srgbClr val="FFFFFF"/>
                </a:highlight>
                <a:latin typeface="Georgia"/>
                <a:ea typeface="Georgia"/>
                <a:cs typeface="Georgia"/>
                <a:sym typeface="Georgia"/>
              </a:rPr>
              <a:t>Think you know everything you need to know about vaping marijuana?</a:t>
            </a:r>
            <a:endParaRPr sz="1350">
              <a:solidFill>
                <a:srgbClr val="808073"/>
              </a:solidFill>
              <a:highlight>
                <a:srgbClr val="FFFFFF"/>
              </a:highlight>
              <a:latin typeface="Georgia"/>
              <a:ea typeface="Georgia"/>
              <a:cs typeface="Georgia"/>
              <a:sym typeface="Georgia"/>
            </a:endParaRPr>
          </a:p>
        </p:txBody>
      </p:sp>
      <p:sp>
        <p:nvSpPr>
          <p:cNvPr id="102" name="Google Shape;102;p21"/>
          <p:cNvSpPr txBox="1"/>
          <p:nvPr/>
        </p:nvSpPr>
        <p:spPr>
          <a:xfrm>
            <a:off x="2405525" y="1515675"/>
            <a:ext cx="4183200" cy="3158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100" u="sng">
                <a:solidFill>
                  <a:schemeClr val="hlink"/>
                </a:solidFill>
                <a:hlinkClick r:id="rId3"/>
              </a:rPr>
              <a:t>https://www.justthinktwice.gov/quiz/quiz-vaping-marijuana</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CB4E72-F669-0653-0129-55FEC54529A5}"/>
              </a:ext>
            </a:extLst>
          </p:cNvPr>
          <p:cNvSpPr txBox="1"/>
          <p:nvPr/>
        </p:nvSpPr>
        <p:spPr>
          <a:xfrm>
            <a:off x="3200400" y="2343150"/>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
        <p:nvSpPr>
          <p:cNvPr id="3" name="TextBox 2">
            <a:extLst>
              <a:ext uri="{FF2B5EF4-FFF2-40B4-BE49-F238E27FC236}">
                <a16:creationId xmlns:a16="http://schemas.microsoft.com/office/drawing/2014/main" id="{7954B2CC-BDD1-5B2A-CDDF-BE8727A9A4F3}"/>
              </a:ext>
            </a:extLst>
          </p:cNvPr>
          <p:cNvSpPr txBox="1"/>
          <p:nvPr/>
        </p:nvSpPr>
        <p:spPr>
          <a:xfrm>
            <a:off x="1610458" y="1493227"/>
            <a:ext cx="433314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
        <p:nvSpPr>
          <p:cNvPr id="4" name="TextBox 3">
            <a:extLst>
              <a:ext uri="{FF2B5EF4-FFF2-40B4-BE49-F238E27FC236}">
                <a16:creationId xmlns:a16="http://schemas.microsoft.com/office/drawing/2014/main" id="{DFA2F0B0-E54C-6ABE-FEB3-F07A1F4B72C1}"/>
              </a:ext>
            </a:extLst>
          </p:cNvPr>
          <p:cNvSpPr txBox="1"/>
          <p:nvPr/>
        </p:nvSpPr>
        <p:spPr>
          <a:xfrm>
            <a:off x="3200400" y="2343150"/>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39FD8ABB-4A65-5BBE-D93B-3ED9201D217F}"/>
              </a:ext>
            </a:extLst>
          </p:cNvPr>
          <p:cNvSpPr txBox="1"/>
          <p:nvPr/>
        </p:nvSpPr>
        <p:spPr>
          <a:xfrm>
            <a:off x="0" y="496765"/>
            <a:ext cx="9064869" cy="25160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750" b="1" dirty="0">
                <a:solidFill>
                  <a:srgbClr val="464646"/>
                </a:solidFill>
              </a:rPr>
              <a:t>I</a:t>
            </a:r>
            <a:r>
              <a:rPr lang="en-US" sz="1750" b="1" dirty="0"/>
              <a:t>t’s important for parents and caregivers to note that marijuana may impact the brains of young people differently than it impacts the brains of fully mature adults. Long-lasting or permanent effects on the developing adolescent brain due to marijuana use may include:</a:t>
            </a:r>
          </a:p>
          <a:p>
            <a:pPr marL="228600" indent="-228600">
              <a:buChar char="•"/>
            </a:pPr>
            <a:r>
              <a:rPr lang="en-US" sz="1750" b="1" dirty="0"/>
              <a:t>Difficulty with critical thinking skills like attention, problem solving and memory</a:t>
            </a:r>
          </a:p>
          <a:p>
            <a:pPr marL="228600" indent="-228600">
              <a:buChar char="•"/>
            </a:pPr>
            <a:r>
              <a:rPr lang="en-US" sz="1750" b="1" dirty="0"/>
              <a:t>Impaired reaction time and coordination, especially as it relates to driving</a:t>
            </a:r>
          </a:p>
          <a:p>
            <a:pPr marL="228600" indent="-228600">
              <a:buChar char="•"/>
            </a:pPr>
            <a:r>
              <a:rPr lang="en-US" sz="1750" b="1" dirty="0"/>
              <a:t>Decline in school performance</a:t>
            </a:r>
          </a:p>
          <a:p>
            <a:pPr marL="228600" indent="-228600">
              <a:buChar char="•"/>
            </a:pPr>
            <a:r>
              <a:rPr lang="en-US" sz="1750" b="1" dirty="0"/>
              <a:t>Increased risk of mental health issues including depression or anxiety and, in some cases, psychosis where there is a family history of it.</a:t>
            </a:r>
          </a:p>
        </p:txBody>
      </p:sp>
    </p:spTree>
    <p:extLst>
      <p:ext uri="{BB962C8B-B14F-4D97-AF65-F5344CB8AC3E}">
        <p14:creationId xmlns:p14="http://schemas.microsoft.com/office/powerpoint/2010/main" val="36394913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2"/>
          <p:cNvSpPr txBox="1"/>
          <p:nvPr/>
        </p:nvSpPr>
        <p:spPr>
          <a:xfrm>
            <a:off x="1593900" y="0"/>
            <a:ext cx="4879500" cy="1792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350">
                <a:solidFill>
                  <a:srgbClr val="F14848"/>
                </a:solidFill>
                <a:highlight>
                  <a:srgbClr val="FFFFFF"/>
                </a:highlight>
                <a:latin typeface="Oswald"/>
                <a:ea typeface="Oswald"/>
                <a:cs typeface="Oswald"/>
                <a:sym typeface="Oswald"/>
              </a:rPr>
              <a:t>WHAT ARE THE NEGATIVE EFFECTS OF MARIJUANA EDIBLES?</a:t>
            </a:r>
            <a:endParaRPr sz="1350">
              <a:solidFill>
                <a:srgbClr val="F14848"/>
              </a:solidFill>
              <a:highlight>
                <a:srgbClr val="FFFFFF"/>
              </a:highlight>
              <a:latin typeface="Oswald"/>
              <a:ea typeface="Oswald"/>
              <a:cs typeface="Oswald"/>
              <a:sym typeface="Oswald"/>
            </a:endParaRPr>
          </a:p>
          <a:p>
            <a:pPr marL="1066800" lvl="0" indent="-314325" algn="l" rtl="0">
              <a:lnSpc>
                <a:spcPct val="115000"/>
              </a:lnSpc>
              <a:spcBef>
                <a:spcPts val="1600"/>
              </a:spcBef>
              <a:spcAft>
                <a:spcPts val="0"/>
              </a:spcAft>
              <a:buClr>
                <a:srgbClr val="808073"/>
              </a:buClr>
              <a:buSzPts val="1350"/>
              <a:buFont typeface="Georgia"/>
              <a:buChar char="●"/>
            </a:pPr>
            <a:r>
              <a:rPr lang="en" sz="1350">
                <a:solidFill>
                  <a:srgbClr val="808073"/>
                </a:solidFill>
                <a:highlight>
                  <a:srgbClr val="FFFFFF"/>
                </a:highlight>
                <a:latin typeface="Georgia"/>
                <a:ea typeface="Georgia"/>
                <a:cs typeface="Georgia"/>
                <a:sym typeface="Georgia"/>
              </a:rPr>
              <a:t>Psychotic episodes</a:t>
            </a:r>
            <a:endParaRPr sz="1350">
              <a:solidFill>
                <a:srgbClr val="808073"/>
              </a:solidFill>
              <a:highlight>
                <a:srgbClr val="FFFFFF"/>
              </a:highlight>
              <a:latin typeface="Georgia"/>
              <a:ea typeface="Georgia"/>
              <a:cs typeface="Georgia"/>
              <a:sym typeface="Georgia"/>
            </a:endParaRPr>
          </a:p>
          <a:p>
            <a:pPr marL="1066800" lvl="0" indent="-314325" algn="l" rtl="0">
              <a:lnSpc>
                <a:spcPct val="115000"/>
              </a:lnSpc>
              <a:spcBef>
                <a:spcPts val="0"/>
              </a:spcBef>
              <a:spcAft>
                <a:spcPts val="0"/>
              </a:spcAft>
              <a:buClr>
                <a:srgbClr val="808073"/>
              </a:buClr>
              <a:buSzPts val="1350"/>
              <a:buFont typeface="Georgia"/>
              <a:buChar char="●"/>
            </a:pPr>
            <a:r>
              <a:rPr lang="en" sz="1350">
                <a:solidFill>
                  <a:srgbClr val="808073"/>
                </a:solidFill>
                <a:highlight>
                  <a:srgbClr val="FFFFFF"/>
                </a:highlight>
                <a:latin typeface="Georgia"/>
                <a:ea typeface="Georgia"/>
                <a:cs typeface="Georgia"/>
                <a:sym typeface="Georgia"/>
              </a:rPr>
              <a:t>Hallucinations</a:t>
            </a:r>
            <a:endParaRPr sz="1350">
              <a:solidFill>
                <a:srgbClr val="808073"/>
              </a:solidFill>
              <a:highlight>
                <a:srgbClr val="FFFFFF"/>
              </a:highlight>
              <a:latin typeface="Georgia"/>
              <a:ea typeface="Georgia"/>
              <a:cs typeface="Georgia"/>
              <a:sym typeface="Georgia"/>
            </a:endParaRPr>
          </a:p>
          <a:p>
            <a:pPr marL="1066800" lvl="0" indent="-314325" algn="l" rtl="0">
              <a:lnSpc>
                <a:spcPct val="115000"/>
              </a:lnSpc>
              <a:spcBef>
                <a:spcPts val="0"/>
              </a:spcBef>
              <a:spcAft>
                <a:spcPts val="0"/>
              </a:spcAft>
              <a:buClr>
                <a:srgbClr val="808073"/>
              </a:buClr>
              <a:buSzPts val="1350"/>
              <a:buFont typeface="Georgia"/>
              <a:buChar char="●"/>
            </a:pPr>
            <a:r>
              <a:rPr lang="en" sz="1350">
                <a:solidFill>
                  <a:srgbClr val="808073"/>
                </a:solidFill>
                <a:highlight>
                  <a:srgbClr val="FFFFFF"/>
                </a:highlight>
                <a:latin typeface="Georgia"/>
                <a:ea typeface="Georgia"/>
                <a:cs typeface="Georgia"/>
                <a:sym typeface="Georgia"/>
              </a:rPr>
              <a:t>Paranoia</a:t>
            </a:r>
            <a:endParaRPr sz="1350">
              <a:solidFill>
                <a:srgbClr val="808073"/>
              </a:solidFill>
              <a:highlight>
                <a:srgbClr val="FFFFFF"/>
              </a:highlight>
              <a:latin typeface="Georgia"/>
              <a:ea typeface="Georgia"/>
              <a:cs typeface="Georgia"/>
              <a:sym typeface="Georgia"/>
            </a:endParaRPr>
          </a:p>
          <a:p>
            <a:pPr marL="1066800" lvl="0" indent="-314325" algn="l" rtl="0">
              <a:lnSpc>
                <a:spcPct val="115000"/>
              </a:lnSpc>
              <a:spcBef>
                <a:spcPts val="0"/>
              </a:spcBef>
              <a:spcAft>
                <a:spcPts val="0"/>
              </a:spcAft>
              <a:buClr>
                <a:srgbClr val="808073"/>
              </a:buClr>
              <a:buSzPts val="1350"/>
              <a:buFont typeface="Georgia"/>
              <a:buChar char="●"/>
            </a:pPr>
            <a:r>
              <a:rPr lang="en" sz="1350">
                <a:solidFill>
                  <a:srgbClr val="808073"/>
                </a:solidFill>
                <a:highlight>
                  <a:srgbClr val="FFFFFF"/>
                </a:highlight>
                <a:latin typeface="Georgia"/>
                <a:ea typeface="Georgia"/>
                <a:cs typeface="Georgia"/>
                <a:sym typeface="Georgia"/>
              </a:rPr>
              <a:t>Panic attacks</a:t>
            </a:r>
            <a:endParaRPr sz="1350">
              <a:solidFill>
                <a:srgbClr val="808073"/>
              </a:solidFill>
              <a:highlight>
                <a:srgbClr val="FFFFFF"/>
              </a:highlight>
              <a:latin typeface="Georgia"/>
              <a:ea typeface="Georgia"/>
              <a:cs typeface="Georgia"/>
              <a:sym typeface="Georgia"/>
            </a:endParaRPr>
          </a:p>
          <a:p>
            <a:pPr marL="1066800" lvl="0" indent="-314325" algn="l" rtl="0">
              <a:lnSpc>
                <a:spcPct val="115000"/>
              </a:lnSpc>
              <a:spcBef>
                <a:spcPts val="0"/>
              </a:spcBef>
              <a:spcAft>
                <a:spcPts val="0"/>
              </a:spcAft>
              <a:buClr>
                <a:srgbClr val="808073"/>
              </a:buClr>
              <a:buSzPts val="1350"/>
              <a:buFont typeface="Georgia"/>
              <a:buChar char="●"/>
            </a:pPr>
            <a:r>
              <a:rPr lang="en" sz="1350">
                <a:solidFill>
                  <a:srgbClr val="808073"/>
                </a:solidFill>
                <a:highlight>
                  <a:srgbClr val="FFFFFF"/>
                </a:highlight>
                <a:latin typeface="Georgia"/>
                <a:ea typeface="Georgia"/>
                <a:cs typeface="Georgia"/>
                <a:sym typeface="Georgia"/>
              </a:rPr>
              <a:t>Impaired motor ability</a:t>
            </a:r>
            <a:endParaRPr sz="1350">
              <a:solidFill>
                <a:srgbClr val="808073"/>
              </a:solidFill>
              <a:highlight>
                <a:srgbClr val="FFFFFF"/>
              </a:highlight>
              <a:latin typeface="Georgia"/>
              <a:ea typeface="Georgia"/>
              <a:cs typeface="Georgia"/>
              <a:sym typeface="Georgia"/>
            </a:endParaRPr>
          </a:p>
        </p:txBody>
      </p:sp>
      <p:sp>
        <p:nvSpPr>
          <p:cNvPr id="108" name="Google Shape;108;p22"/>
          <p:cNvSpPr txBox="1"/>
          <p:nvPr/>
        </p:nvSpPr>
        <p:spPr>
          <a:xfrm>
            <a:off x="0" y="1711250"/>
            <a:ext cx="9144000" cy="4517700"/>
          </a:xfrm>
          <a:prstGeom prst="rect">
            <a:avLst/>
          </a:prstGeom>
          <a:noFill/>
          <a:ln>
            <a:noFill/>
          </a:ln>
        </p:spPr>
        <p:txBody>
          <a:bodyPr spcFirstLastPara="1" wrap="square" lIns="91425" tIns="91425" rIns="91425" bIns="91425" anchor="t" anchorCtr="0">
            <a:noAutofit/>
          </a:bodyPr>
          <a:lstStyle/>
          <a:p>
            <a:pPr marL="0" lvl="0" indent="0" algn="l" rtl="0">
              <a:lnSpc>
                <a:spcPct val="144444"/>
              </a:lnSpc>
              <a:spcBef>
                <a:spcPts val="1900"/>
              </a:spcBef>
              <a:spcAft>
                <a:spcPts val="0"/>
              </a:spcAft>
              <a:buClr>
                <a:schemeClr val="dk1"/>
              </a:buClr>
              <a:buSzPts val="1100"/>
              <a:buFont typeface="Arial"/>
              <a:buNone/>
            </a:pPr>
            <a:r>
              <a:rPr lang="en" sz="1350">
                <a:solidFill>
                  <a:srgbClr val="231F20"/>
                </a:solidFill>
              </a:rPr>
              <a:t>For youths, the risks outlined include panic attacks, psychosis, and </a:t>
            </a:r>
            <a:r>
              <a:rPr lang="en" sz="1350">
                <a:solidFill>
                  <a:srgbClr val="01ADB9"/>
                </a:solidFill>
                <a:uFill>
                  <a:noFill/>
                </a:uFill>
                <a:hlinkClick r:id="rId3">
                  <a:extLst>
                    <a:ext uri="{A12FA001-AC4F-418D-AE19-62706E023703}">
                      <ahyp:hlinkClr xmlns:ahyp="http://schemas.microsoft.com/office/drawing/2018/hyperlinkcolor" val="tx"/>
                    </a:ext>
                  </a:extLst>
                </a:hlinkClick>
              </a:rPr>
              <a:t>hyperemesis syndrome</a:t>
            </a:r>
            <a:r>
              <a:rPr lang="en" sz="1350">
                <a:solidFill>
                  <a:srgbClr val="231F20"/>
                </a:solidFill>
              </a:rPr>
              <a:t> — a serious condition that results in uncontrollable vomiting.</a:t>
            </a:r>
            <a:endParaRPr sz="1350">
              <a:solidFill>
                <a:srgbClr val="231F20"/>
              </a:solidFill>
            </a:endParaRPr>
          </a:p>
          <a:p>
            <a:pPr marL="0" lvl="0" indent="0" algn="l" rtl="0">
              <a:lnSpc>
                <a:spcPct val="144444"/>
              </a:lnSpc>
              <a:spcBef>
                <a:spcPts val="1900"/>
              </a:spcBef>
              <a:spcAft>
                <a:spcPts val="0"/>
              </a:spcAft>
              <a:buClr>
                <a:schemeClr val="dk1"/>
              </a:buClr>
              <a:buSzPts val="1100"/>
              <a:buFont typeface="Arial"/>
              <a:buNone/>
            </a:pPr>
            <a:r>
              <a:rPr lang="en" sz="1350">
                <a:solidFill>
                  <a:srgbClr val="231F20"/>
                </a:solidFill>
              </a:rPr>
              <a:t>There are also potential long-term effects from cannabis consumption beginning at a young age, including “impaired brain development and poor mental health.”</a:t>
            </a:r>
            <a:endParaRPr sz="1350">
              <a:solidFill>
                <a:srgbClr val="231F20"/>
              </a:solidFill>
            </a:endParaRPr>
          </a:p>
          <a:p>
            <a:pPr marL="0" lvl="0" indent="0" algn="l" rtl="0">
              <a:lnSpc>
                <a:spcPct val="144444"/>
              </a:lnSpc>
              <a:spcBef>
                <a:spcPts val="1900"/>
              </a:spcBef>
              <a:spcAft>
                <a:spcPts val="0"/>
              </a:spcAft>
              <a:buClr>
                <a:schemeClr val="dk1"/>
              </a:buClr>
              <a:buSzPts val="1100"/>
              <a:buFont typeface="Arial"/>
              <a:buNone/>
            </a:pPr>
            <a:r>
              <a:rPr lang="en" sz="1350">
                <a:solidFill>
                  <a:srgbClr val="231F20"/>
                </a:solidFill>
              </a:rPr>
              <a:t>Older adults, the other at-risk group outlined in the report, may experience increased cognitive impairment, risk of falls, heart arrhythmia, and various drug interactions.</a:t>
            </a:r>
            <a:endParaRPr sz="1350">
              <a:solidFill>
                <a:srgbClr val="231F20"/>
              </a:solidFill>
            </a:endParaRPr>
          </a:p>
          <a:p>
            <a:pPr marL="0" lvl="0" indent="0" algn="l" rtl="0">
              <a:lnSpc>
                <a:spcPct val="144444"/>
              </a:lnSpc>
              <a:spcBef>
                <a:spcPts val="1900"/>
              </a:spcBef>
              <a:spcAft>
                <a:spcPts val="0"/>
              </a:spcAft>
              <a:buClr>
                <a:schemeClr val="dk1"/>
              </a:buClr>
              <a:buSzPts val="1100"/>
              <a:buFont typeface="Arial"/>
              <a:buNone/>
            </a:pPr>
            <a:r>
              <a:rPr lang="en" sz="1350">
                <a:solidFill>
                  <a:srgbClr val="231F20"/>
                </a:solidFill>
              </a:rPr>
              <a:t>According to Loh, these two groups are at higher risk because, “[They] have different metabolic rates and pharmacokinetics than other groups and hence respond differently… For seniors, many may have other conditions that might place them at risk of overconsumption and other indirectly related health issues.”</a:t>
            </a:r>
            <a:endParaRPr sz="1350">
              <a:solidFill>
                <a:srgbClr val="231F20"/>
              </a:solidFill>
            </a:endParaRPr>
          </a:p>
          <a:p>
            <a:pPr marL="0" lvl="0" indent="0" algn="l" rtl="0">
              <a:lnSpc>
                <a:spcPct val="144444"/>
              </a:lnSpc>
              <a:spcBef>
                <a:spcPts val="1900"/>
              </a:spcBef>
              <a:spcAft>
                <a:spcPts val="1900"/>
              </a:spcAft>
              <a:buClr>
                <a:schemeClr val="dk1"/>
              </a:buClr>
              <a:buSzPts val="1100"/>
              <a:buFont typeface="Arial"/>
              <a:buNone/>
            </a:pPr>
            <a:r>
              <a:rPr lang="en" sz="1350">
                <a:solidFill>
                  <a:srgbClr val="231F20"/>
                </a:solidFill>
              </a:rPr>
              <a:t>Rais Vohra, the Medical Director for California Poison Control System Fresno Madera District, told Healthline that his experience in dealing with emergencies associated with cannabis edibles are consistent with findings in the report.</a:t>
            </a:r>
            <a:endParaRPr sz="1350">
              <a:solidFill>
                <a:srgbClr val="231F20"/>
              </a:solidFill>
            </a:endParaRPr>
          </a:p>
        </p:txBody>
      </p:sp>
      <p:pic>
        <p:nvPicPr>
          <p:cNvPr id="109" name="Google Shape;109;p22"/>
          <p:cNvPicPr preferRelativeResize="0"/>
          <p:nvPr/>
        </p:nvPicPr>
        <p:blipFill>
          <a:blip r:embed="rId4">
            <a:alphaModFix/>
          </a:blip>
          <a:stretch>
            <a:fillRect/>
          </a:stretch>
        </p:blipFill>
        <p:spPr>
          <a:xfrm>
            <a:off x="6625800" y="152400"/>
            <a:ext cx="952500" cy="3952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rochure of a couple of people in a car&#10;&#10;Description automatically generated">
            <a:extLst>
              <a:ext uri="{FF2B5EF4-FFF2-40B4-BE49-F238E27FC236}">
                <a16:creationId xmlns:a16="http://schemas.microsoft.com/office/drawing/2014/main" id="{07AE343E-7AC1-31DD-7220-5E1672DED848}"/>
              </a:ext>
            </a:extLst>
          </p:cNvPr>
          <p:cNvPicPr>
            <a:picLocks noChangeAspect="1"/>
          </p:cNvPicPr>
          <p:nvPr/>
        </p:nvPicPr>
        <p:blipFill>
          <a:blip r:embed="rId2"/>
          <a:stretch>
            <a:fillRect/>
          </a:stretch>
        </p:blipFill>
        <p:spPr>
          <a:xfrm>
            <a:off x="482112" y="2531"/>
            <a:ext cx="7894026" cy="4838032"/>
          </a:xfrm>
          <a:prstGeom prst="rect">
            <a:avLst/>
          </a:prstGeom>
        </p:spPr>
      </p:pic>
    </p:spTree>
    <p:extLst>
      <p:ext uri="{BB962C8B-B14F-4D97-AF65-F5344CB8AC3E}">
        <p14:creationId xmlns:p14="http://schemas.microsoft.com/office/powerpoint/2010/main" val="33213624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rochure with text and images of people&#10;&#10;Description automatically generated">
            <a:extLst>
              <a:ext uri="{FF2B5EF4-FFF2-40B4-BE49-F238E27FC236}">
                <a16:creationId xmlns:a16="http://schemas.microsoft.com/office/drawing/2014/main" id="{F65C799B-CD18-F9C4-2D81-6A03ED8496AB}"/>
              </a:ext>
            </a:extLst>
          </p:cNvPr>
          <p:cNvPicPr>
            <a:picLocks noChangeAspect="1"/>
          </p:cNvPicPr>
          <p:nvPr/>
        </p:nvPicPr>
        <p:blipFill>
          <a:blip r:embed="rId2"/>
          <a:stretch>
            <a:fillRect/>
          </a:stretch>
        </p:blipFill>
        <p:spPr>
          <a:xfrm>
            <a:off x="394190" y="390858"/>
            <a:ext cx="8297005" cy="4303167"/>
          </a:xfrm>
          <a:prstGeom prst="rect">
            <a:avLst/>
          </a:prstGeom>
        </p:spPr>
      </p:pic>
    </p:spTree>
    <p:extLst>
      <p:ext uri="{BB962C8B-B14F-4D97-AF65-F5344CB8AC3E}">
        <p14:creationId xmlns:p14="http://schemas.microsoft.com/office/powerpoint/2010/main" val="25818131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pic>
        <p:nvPicPr>
          <p:cNvPr id="91" name="Google Shape;91;p19"/>
          <p:cNvPicPr preferRelativeResize="0"/>
          <p:nvPr/>
        </p:nvPicPr>
        <p:blipFill>
          <a:blip r:embed="rId3">
            <a:alphaModFix/>
          </a:blip>
          <a:stretch>
            <a:fillRect/>
          </a:stretch>
        </p:blipFill>
        <p:spPr>
          <a:xfrm>
            <a:off x="951650" y="114625"/>
            <a:ext cx="7046799" cy="483869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people looking at a mirror&#10;&#10;Description automatically generated">
            <a:extLst>
              <a:ext uri="{FF2B5EF4-FFF2-40B4-BE49-F238E27FC236}">
                <a16:creationId xmlns:a16="http://schemas.microsoft.com/office/drawing/2014/main" id="{CDAD0FE0-0558-AC42-6B21-5E9D850390E6}"/>
              </a:ext>
            </a:extLst>
          </p:cNvPr>
          <p:cNvPicPr>
            <a:picLocks noChangeAspect="1"/>
          </p:cNvPicPr>
          <p:nvPr/>
        </p:nvPicPr>
        <p:blipFill>
          <a:blip r:embed="rId2"/>
          <a:stretch>
            <a:fillRect/>
          </a:stretch>
        </p:blipFill>
        <p:spPr>
          <a:xfrm>
            <a:off x="402609" y="-40557"/>
            <a:ext cx="8168184" cy="5139312"/>
          </a:xfrm>
          <a:prstGeom prst="rect">
            <a:avLst/>
          </a:prstGeom>
        </p:spPr>
      </p:pic>
    </p:spTree>
    <p:extLst>
      <p:ext uri="{BB962C8B-B14F-4D97-AF65-F5344CB8AC3E}">
        <p14:creationId xmlns:p14="http://schemas.microsoft.com/office/powerpoint/2010/main" val="23437578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hugging another person&#10;&#10;Description automatically generated">
            <a:extLst>
              <a:ext uri="{FF2B5EF4-FFF2-40B4-BE49-F238E27FC236}">
                <a16:creationId xmlns:a16="http://schemas.microsoft.com/office/drawing/2014/main" id="{59E8E3A1-049B-DD51-F365-8E9EBE573F24}"/>
              </a:ext>
            </a:extLst>
          </p:cNvPr>
          <p:cNvPicPr>
            <a:picLocks noChangeAspect="1"/>
          </p:cNvPicPr>
          <p:nvPr/>
        </p:nvPicPr>
        <p:blipFill>
          <a:blip r:embed="rId2"/>
          <a:stretch>
            <a:fillRect/>
          </a:stretch>
        </p:blipFill>
        <p:spPr>
          <a:xfrm>
            <a:off x="536995" y="120868"/>
            <a:ext cx="8188623" cy="4826282"/>
          </a:xfrm>
          <a:prstGeom prst="rect">
            <a:avLst/>
          </a:prstGeom>
        </p:spPr>
      </p:pic>
    </p:spTree>
    <p:extLst>
      <p:ext uri="{BB962C8B-B14F-4D97-AF65-F5344CB8AC3E}">
        <p14:creationId xmlns:p14="http://schemas.microsoft.com/office/powerpoint/2010/main" val="15724319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oster with text and images&#10;&#10;Description automatically generated">
            <a:extLst>
              <a:ext uri="{FF2B5EF4-FFF2-40B4-BE49-F238E27FC236}">
                <a16:creationId xmlns:a16="http://schemas.microsoft.com/office/drawing/2014/main" id="{F67588AD-54BE-286E-1DD5-D60B0193B47A}"/>
              </a:ext>
            </a:extLst>
          </p:cNvPr>
          <p:cNvPicPr>
            <a:picLocks noChangeAspect="1"/>
          </p:cNvPicPr>
          <p:nvPr/>
        </p:nvPicPr>
        <p:blipFill>
          <a:blip r:embed="rId2"/>
          <a:stretch>
            <a:fillRect/>
          </a:stretch>
        </p:blipFill>
        <p:spPr>
          <a:xfrm>
            <a:off x="1306773" y="138572"/>
            <a:ext cx="5967483" cy="4542221"/>
          </a:xfrm>
          <a:prstGeom prst="rect">
            <a:avLst/>
          </a:prstGeom>
        </p:spPr>
      </p:pic>
    </p:spTree>
    <p:extLst>
      <p:ext uri="{BB962C8B-B14F-4D97-AF65-F5344CB8AC3E}">
        <p14:creationId xmlns:p14="http://schemas.microsoft.com/office/powerpoint/2010/main" val="29476611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cell phone&#10;&#10;Description automatically generated">
            <a:extLst>
              <a:ext uri="{FF2B5EF4-FFF2-40B4-BE49-F238E27FC236}">
                <a16:creationId xmlns:a16="http://schemas.microsoft.com/office/drawing/2014/main" id="{6A5F0824-282C-D5E3-8AA4-654E87B22E94}"/>
              </a:ext>
            </a:extLst>
          </p:cNvPr>
          <p:cNvPicPr>
            <a:picLocks noChangeAspect="1"/>
          </p:cNvPicPr>
          <p:nvPr/>
        </p:nvPicPr>
        <p:blipFill>
          <a:blip r:embed="rId2"/>
          <a:stretch>
            <a:fillRect/>
          </a:stretch>
        </p:blipFill>
        <p:spPr>
          <a:xfrm>
            <a:off x="1409132" y="3463"/>
            <a:ext cx="5523930" cy="5102455"/>
          </a:xfrm>
          <a:prstGeom prst="rect">
            <a:avLst/>
          </a:prstGeom>
        </p:spPr>
      </p:pic>
    </p:spTree>
    <p:extLst>
      <p:ext uri="{BB962C8B-B14F-4D97-AF65-F5344CB8AC3E}">
        <p14:creationId xmlns:p14="http://schemas.microsoft.com/office/powerpoint/2010/main" val="12914065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pic>
        <p:nvPicPr>
          <p:cNvPr id="128" name="Google Shape;128;p25"/>
          <p:cNvPicPr preferRelativeResize="0"/>
          <p:nvPr/>
        </p:nvPicPr>
        <p:blipFill>
          <a:blip r:embed="rId3">
            <a:alphaModFix/>
          </a:blip>
          <a:stretch>
            <a:fillRect/>
          </a:stretch>
        </p:blipFill>
        <p:spPr>
          <a:xfrm>
            <a:off x="516300" y="152400"/>
            <a:ext cx="6851649" cy="48387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33" name="Google Shape;133;p26"/>
          <p:cNvPicPr preferRelativeResize="0"/>
          <p:nvPr/>
        </p:nvPicPr>
        <p:blipFill>
          <a:blip r:embed="rId3">
            <a:alphaModFix/>
          </a:blip>
          <a:stretch>
            <a:fillRect/>
          </a:stretch>
        </p:blipFill>
        <p:spPr>
          <a:xfrm>
            <a:off x="501150" y="152400"/>
            <a:ext cx="7332800" cy="483869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24"/>
          <p:cNvPicPr preferRelativeResize="0"/>
          <p:nvPr/>
        </p:nvPicPr>
        <p:blipFill>
          <a:blip r:embed="rId3">
            <a:alphaModFix/>
          </a:blip>
          <a:stretch>
            <a:fillRect/>
          </a:stretch>
        </p:blipFill>
        <p:spPr>
          <a:xfrm>
            <a:off x="0" y="152400"/>
            <a:ext cx="2795800" cy="4838700"/>
          </a:xfrm>
          <a:prstGeom prst="rect">
            <a:avLst/>
          </a:prstGeom>
          <a:noFill/>
          <a:ln>
            <a:noFill/>
          </a:ln>
        </p:spPr>
      </p:pic>
      <p:pic>
        <p:nvPicPr>
          <p:cNvPr id="122" name="Google Shape;122;p24"/>
          <p:cNvPicPr preferRelativeResize="0"/>
          <p:nvPr/>
        </p:nvPicPr>
        <p:blipFill>
          <a:blip r:embed="rId4">
            <a:alphaModFix/>
          </a:blip>
          <a:stretch>
            <a:fillRect/>
          </a:stretch>
        </p:blipFill>
        <p:spPr>
          <a:xfrm>
            <a:off x="3828400" y="152400"/>
            <a:ext cx="5315599" cy="4838702"/>
          </a:xfrm>
          <a:prstGeom prst="rect">
            <a:avLst/>
          </a:prstGeom>
          <a:noFill/>
          <a:ln>
            <a:noFill/>
          </a:ln>
        </p:spPr>
      </p:pic>
      <p:sp>
        <p:nvSpPr>
          <p:cNvPr id="123" name="Google Shape;123;p24"/>
          <p:cNvSpPr txBox="1"/>
          <p:nvPr/>
        </p:nvSpPr>
        <p:spPr>
          <a:xfrm>
            <a:off x="2795800" y="1490450"/>
            <a:ext cx="1242000" cy="40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135249980FAE4383FEE6A33D154C1D" ma:contentTypeVersion="17" ma:contentTypeDescription="Create a new document." ma:contentTypeScope="" ma:versionID="98fea81641c35ce41fa33851e860d24e">
  <xsd:schema xmlns:xsd="http://www.w3.org/2001/XMLSchema" xmlns:xs="http://www.w3.org/2001/XMLSchema" xmlns:p="http://schemas.microsoft.com/office/2006/metadata/properties" xmlns:ns2="e7a760f2-a409-4279-bd4d-ce9106c41c61" xmlns:ns3="5a4bd57c-ecd7-4ebd-94e1-fcaf662a2304" targetNamespace="http://schemas.microsoft.com/office/2006/metadata/properties" ma:root="true" ma:fieldsID="8c27c545905cdbf165e3fa3bb9f7bc94" ns2:_="" ns3:_="">
    <xsd:import namespace="e7a760f2-a409-4279-bd4d-ce9106c41c61"/>
    <xsd:import namespace="5a4bd57c-ecd7-4ebd-94e1-fcaf662a230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a760f2-a409-4279-bd4d-ce9106c41c6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ca87873-bdaf-4156-af8e-11c8208359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a4bd57c-ecd7-4ebd-94e1-fcaf662a230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27fd251-fff1-4600-a3dd-e4d580f8cf89}" ma:internalName="TaxCatchAll" ma:showField="CatchAllData" ma:web="5a4bd57c-ecd7-4ebd-94e1-fcaf662a230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5a4bd57c-ecd7-4ebd-94e1-fcaf662a2304">
      <UserInfo>
        <DisplayName>Kornegay Latisha</DisplayName>
        <AccountId>26</AccountId>
        <AccountType/>
      </UserInfo>
    </SharedWithUsers>
    <lcf76f155ced4ddcb4097134ff3c332f xmlns="e7a760f2-a409-4279-bd4d-ce9106c41c61">
      <Terms xmlns="http://schemas.microsoft.com/office/infopath/2007/PartnerControls"/>
    </lcf76f155ced4ddcb4097134ff3c332f>
    <TaxCatchAll xmlns="5a4bd57c-ecd7-4ebd-94e1-fcaf662a230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4E8F244-B415-433D-A87D-3EE3E2BBE2FE}">
  <ds:schemaRefs>
    <ds:schemaRef ds:uri="5a4bd57c-ecd7-4ebd-94e1-fcaf662a2304"/>
    <ds:schemaRef ds:uri="e7a760f2-a409-4279-bd4d-ce9106c41c6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A1D7EA5-1757-40BB-A168-872DB43C08FC}">
  <ds:schemaRefs>
    <ds:schemaRef ds:uri="5a4bd57c-ecd7-4ebd-94e1-fcaf662a2304"/>
    <ds:schemaRef ds:uri="e7a760f2-a409-4279-bd4d-ce9106c41c6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5360870-F13E-4858-91E4-12CEBFEFF9F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30</Slides>
  <Notes>14</Notes>
  <HiddenSlides>0</HiddenSlides>
  <ScaleCrop>false</ScaleCrop>
  <HeadingPairs>
    <vt:vector size="4" baseType="variant">
      <vt:variant>
        <vt:lpstr>Theme</vt:lpstr>
      </vt:variant>
      <vt:variant>
        <vt:i4>2</vt:i4>
      </vt:variant>
      <vt:variant>
        <vt:lpstr>Slide Titles</vt:lpstr>
      </vt:variant>
      <vt:variant>
        <vt:i4>30</vt:i4>
      </vt:variant>
    </vt:vector>
  </HeadingPairs>
  <TitlesOfParts>
    <vt:vector size="32" baseType="lpstr">
      <vt:lpstr>Simple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Have You Seen This At  Home?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revision>74</cp:revision>
  <dcterms:modified xsi:type="dcterms:W3CDTF">2023-10-06T17:10:45Z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0x01010076135249980FAE4383FEE6A33D154C1D</vt:lpwstr>
  </property>
  <property fmtid="{D5CDD505-2E9C-101B-9397-08002B2CF9AE}" pid="3" name="MediaServiceImageTags">
    <vt:lpwstr/>
  </property>
</Properties>
</file>